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4" r:id="rId3"/>
    <p:sldId id="258" r:id="rId4"/>
    <p:sldId id="259" r:id="rId5"/>
    <p:sldId id="268" r:id="rId6"/>
    <p:sldId id="267" r:id="rId7"/>
    <p:sldId id="269" r:id="rId8"/>
    <p:sldId id="271" r:id="rId9"/>
    <p:sldId id="272" r:id="rId10"/>
    <p:sldId id="266" r:id="rId11"/>
    <p:sldId id="262" r:id="rId12"/>
    <p:sldId id="265" r:id="rId13"/>
    <p:sldId id="275" r:id="rId14"/>
    <p:sldId id="276" r:id="rId15"/>
    <p:sldId id="277" r:id="rId16"/>
    <p:sldId id="278" r:id="rId17"/>
    <p:sldId id="279" r:id="rId18"/>
    <p:sldId id="281" r:id="rId19"/>
    <p:sldId id="280"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5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38D3B-2842-40BE-AB3A-2BF8408013E8}" v="169" dt="2022-05-14T23:27:05.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384766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17AB38-420E-4A1B-8BC2-98DDE0DD2290}" type="datetimeFigureOut">
              <a:rPr lang="es-MX" smtClean="0"/>
              <a:t>16/05/2022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42404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302860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14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422477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602561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381118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2315520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334437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372159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263808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517AB38-420E-4A1B-8BC2-98DDE0DD2290}" type="datetimeFigureOut">
              <a:rPr lang="es-MX" smtClean="0"/>
              <a:t>16/05/2022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301921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17AB38-420E-4A1B-8BC2-98DDE0DD2290}" type="datetimeFigureOut">
              <a:rPr lang="es-MX" smtClean="0"/>
              <a:t>16/05/2022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233596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15788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114832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17AB38-420E-4A1B-8BC2-98DDE0DD2290}" type="datetimeFigureOut">
              <a:rPr lang="es-MX" smtClean="0"/>
              <a:t>16/05/2022</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317429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17AB38-420E-4A1B-8BC2-98DDE0DD2290}" type="datetimeFigureOut">
              <a:rPr lang="es-MX" smtClean="0"/>
              <a:t>16/05/2022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13753D0-B7E8-44F9-87FD-FC007923B22B}" type="slidenum">
              <a:rPr lang="es-MX" smtClean="0"/>
              <a:t>‹Nº›</a:t>
            </a:fld>
            <a:endParaRPr lang="es-MX"/>
          </a:p>
        </p:txBody>
      </p:sp>
    </p:spTree>
    <p:extLst>
      <p:ext uri="{BB962C8B-B14F-4D97-AF65-F5344CB8AC3E}">
        <p14:creationId xmlns:p14="http://schemas.microsoft.com/office/powerpoint/2010/main" val="381654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17AB38-420E-4A1B-8BC2-98DDE0DD2290}" type="datetimeFigureOut">
              <a:rPr lang="es-MX" smtClean="0"/>
              <a:t>16/05/2022</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13753D0-B7E8-44F9-87FD-FC007923B22B}" type="slidenum">
              <a:rPr lang="es-MX" smtClean="0"/>
              <a:t>‹Nº›</a:t>
            </a:fld>
            <a:endParaRPr lang="es-MX"/>
          </a:p>
        </p:txBody>
      </p:sp>
    </p:spTree>
    <p:extLst>
      <p:ext uri="{BB962C8B-B14F-4D97-AF65-F5344CB8AC3E}">
        <p14:creationId xmlns:p14="http://schemas.microsoft.com/office/powerpoint/2010/main" val="224273415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26" name="Picture 2" descr="Normas Internacionales Auditoria | Auditoria &amp; Gestion">
            <a:extLst>
              <a:ext uri="{FF2B5EF4-FFF2-40B4-BE49-F238E27FC236}">
                <a16:creationId xmlns:a16="http://schemas.microsoft.com/office/drawing/2014/main" id="{0015AE99-ABBB-3F61-5EE0-A032A3704B3F}"/>
              </a:ext>
            </a:extLst>
          </p:cNvPr>
          <p:cNvPicPr>
            <a:picLocks noChangeAspect="1" noChangeArrowheads="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l="11515" t="9091"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79CB741-7FDA-D23E-2A70-B5379566F022}"/>
              </a:ext>
            </a:extLst>
          </p:cNvPr>
          <p:cNvSpPr>
            <a:spLocks noGrp="1"/>
          </p:cNvSpPr>
          <p:nvPr>
            <p:ph type="ctrTitle"/>
          </p:nvPr>
        </p:nvSpPr>
        <p:spPr>
          <a:xfrm>
            <a:off x="1154955" y="571500"/>
            <a:ext cx="8825658" cy="3329581"/>
          </a:xfrm>
        </p:spPr>
        <p:txBody>
          <a:bodyPr>
            <a:normAutofit/>
          </a:bodyPr>
          <a:lstStyle/>
          <a:p>
            <a:pPr>
              <a:lnSpc>
                <a:spcPct val="90000"/>
              </a:lnSpc>
            </a:pPr>
            <a:r>
              <a:rPr lang="es-MX" sz="2900" b="1" i="0">
                <a:effectLst/>
                <a:latin typeface="Poppins" panose="020B0502040204020203" pitchFamily="2" charset="0"/>
              </a:rPr>
              <a:t>Norma Internacional de Auditoría (NIA) 315 </a:t>
            </a:r>
            <a:r>
              <a:rPr lang="es-MX" sz="2900"/>
              <a:t>IDENTIFICACIÓN Y VALORACIÓN DE LOS RIESGOS DE INCORRECCIÓN MATERIAL MEDIANTE EL CONOCIMIENTO DE LA ENTIDAD Y DE SU ENTORNO</a:t>
            </a:r>
            <a:r>
              <a:rPr lang="es-MX" sz="2900" b="1" i="0">
                <a:effectLst/>
                <a:latin typeface="Poppins" panose="020B0502040204020203" pitchFamily="2" charset="0"/>
              </a:rPr>
              <a:t/>
            </a:r>
            <a:br>
              <a:rPr lang="es-MX" sz="2900" b="1" i="0">
                <a:effectLst/>
                <a:latin typeface="Poppins" panose="020B0502040204020203" pitchFamily="2" charset="0"/>
              </a:rPr>
            </a:br>
            <a:endParaRPr lang="es-MX" sz="2900" dirty="0"/>
          </a:p>
        </p:txBody>
      </p:sp>
      <p:sp>
        <p:nvSpPr>
          <p:cNvPr id="3" name="Subtítulo 2">
            <a:extLst>
              <a:ext uri="{FF2B5EF4-FFF2-40B4-BE49-F238E27FC236}">
                <a16:creationId xmlns:a16="http://schemas.microsoft.com/office/drawing/2014/main" id="{05684C2D-240E-D60C-1AB7-D41C1A94E7B3}"/>
              </a:ext>
            </a:extLst>
          </p:cNvPr>
          <p:cNvSpPr>
            <a:spLocks noGrp="1"/>
          </p:cNvSpPr>
          <p:nvPr>
            <p:ph type="subTitle" idx="1"/>
          </p:nvPr>
        </p:nvSpPr>
        <p:spPr>
          <a:xfrm>
            <a:off x="1154955" y="4777380"/>
            <a:ext cx="8825658" cy="861420"/>
          </a:xfrm>
        </p:spPr>
        <p:txBody>
          <a:bodyPr>
            <a:normAutofit/>
          </a:bodyPr>
          <a:lstStyle/>
          <a:p>
            <a:r>
              <a:rPr lang="es-MX" b="1"/>
              <a:t>MARIA DEL REFUGIO CAMARENA JAUREGUI</a:t>
            </a:r>
          </a:p>
          <a:p>
            <a:r>
              <a:rPr lang="es-MX" b="1"/>
              <a:t>GABRIEL BENAVIDES</a:t>
            </a:r>
            <a:endParaRPr lang="es-MX" b="1" dirty="0"/>
          </a:p>
        </p:txBody>
      </p:sp>
      <p:sp>
        <p:nvSpPr>
          <p:cNvPr id="71" name="Rectangle 70">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26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0" name="Picture 79">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2" name="Oval 81">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6" name="Picture 85">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8" name="Rectangle 87">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C78C9ED8-48C3-CF2E-B65A-8AC5814796D9}"/>
              </a:ext>
            </a:extLst>
          </p:cNvPr>
          <p:cNvSpPr txBox="1"/>
          <p:nvPr/>
        </p:nvSpPr>
        <p:spPr>
          <a:xfrm>
            <a:off x="4872012" y="1447800"/>
            <a:ext cx="5222325" cy="3329581"/>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3400" dirty="0">
              <a:solidFill>
                <a:srgbClr val="EBEBEB"/>
              </a:solidFill>
              <a:latin typeface="+mj-lt"/>
              <a:ea typeface="+mj-ea"/>
              <a:cs typeface="+mj-cs"/>
            </a:endParaRPr>
          </a:p>
        </p:txBody>
      </p:sp>
      <p:sp>
        <p:nvSpPr>
          <p:cNvPr id="9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descr="Riesgos significativos que requieren una consideración especial de  auditoría según la NIA 315">
            <a:extLst>
              <a:ext uri="{FF2B5EF4-FFF2-40B4-BE49-F238E27FC236}">
                <a16:creationId xmlns:a16="http://schemas.microsoft.com/office/drawing/2014/main" id="{4B6018F8-8434-6B31-326B-2B2F0F5299C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042" r="24604"/>
          <a:stretch/>
        </p:blipFill>
        <p:spPr bwMode="auto">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CuadroTexto 20">
            <a:extLst>
              <a:ext uri="{FF2B5EF4-FFF2-40B4-BE49-F238E27FC236}">
                <a16:creationId xmlns:a16="http://schemas.microsoft.com/office/drawing/2014/main" id="{67F7E861-2137-043F-E02D-EAC61F6EBF66}"/>
              </a:ext>
            </a:extLst>
          </p:cNvPr>
          <p:cNvSpPr txBox="1"/>
          <p:nvPr/>
        </p:nvSpPr>
        <p:spPr>
          <a:xfrm>
            <a:off x="5400074" y="430376"/>
            <a:ext cx="6098344" cy="470000"/>
          </a:xfrm>
          <a:prstGeom prst="rect">
            <a:avLst/>
          </a:prstGeom>
          <a:noFill/>
        </p:spPr>
        <p:txBody>
          <a:bodyPr wrap="square">
            <a:spAutoFit/>
          </a:bodyPr>
          <a:lstStyle/>
          <a:p>
            <a:pPr>
              <a:lnSpc>
                <a:spcPct val="107000"/>
              </a:lnSpc>
              <a:spcAft>
                <a:spcPts val="800"/>
              </a:spcAft>
            </a:pPr>
            <a:r>
              <a:rPr lang="es-MX"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 esta finalidad, el auditor: </a:t>
            </a:r>
          </a:p>
        </p:txBody>
      </p:sp>
      <p:sp>
        <p:nvSpPr>
          <p:cNvPr id="22" name="CuadroTexto 21">
            <a:extLst>
              <a:ext uri="{FF2B5EF4-FFF2-40B4-BE49-F238E27FC236}">
                <a16:creationId xmlns:a16="http://schemas.microsoft.com/office/drawing/2014/main" id="{500871C3-F791-4B95-4757-3841AAE5E824}"/>
              </a:ext>
            </a:extLst>
          </p:cNvPr>
          <p:cNvSpPr txBox="1"/>
          <p:nvPr/>
        </p:nvSpPr>
        <p:spPr>
          <a:xfrm>
            <a:off x="4698298" y="1694010"/>
            <a:ext cx="6098344" cy="671915"/>
          </a:xfrm>
          <a:prstGeom prst="rect">
            <a:avLst/>
          </a:prstGeom>
          <a:noFill/>
        </p:spPr>
        <p:txBody>
          <a:bodyPr wrap="square">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Identificará los riesgos a través del proceso de conocimiento de la entidad y su entorno.</a:t>
            </a:r>
          </a:p>
        </p:txBody>
      </p:sp>
      <p:sp>
        <p:nvSpPr>
          <p:cNvPr id="23" name="CuadroTexto 22">
            <a:extLst>
              <a:ext uri="{FF2B5EF4-FFF2-40B4-BE49-F238E27FC236}">
                <a16:creationId xmlns:a16="http://schemas.microsoft.com/office/drawing/2014/main" id="{CE58F71E-16F1-0BDF-BF77-EEE85C3D3824}"/>
              </a:ext>
            </a:extLst>
          </p:cNvPr>
          <p:cNvSpPr txBox="1"/>
          <p:nvPr/>
        </p:nvSpPr>
        <p:spPr>
          <a:xfrm>
            <a:off x="6053573" y="2577391"/>
            <a:ext cx="6098344" cy="671915"/>
          </a:xfrm>
          <a:prstGeom prst="rect">
            <a:avLst/>
          </a:prstGeom>
          <a:noFill/>
        </p:spPr>
        <p:txBody>
          <a:bodyPr wrap="square">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Valorará los riesgos identificados y evaluará si se relacionan de modo generalizado con los estados financieros.</a:t>
            </a:r>
          </a:p>
        </p:txBody>
      </p:sp>
      <p:sp>
        <p:nvSpPr>
          <p:cNvPr id="24" name="CuadroTexto 23">
            <a:extLst>
              <a:ext uri="{FF2B5EF4-FFF2-40B4-BE49-F238E27FC236}">
                <a16:creationId xmlns:a16="http://schemas.microsoft.com/office/drawing/2014/main" id="{667202F0-3A8D-B4F2-73D8-91451745EAEC}"/>
              </a:ext>
            </a:extLst>
          </p:cNvPr>
          <p:cNvSpPr txBox="1"/>
          <p:nvPr/>
        </p:nvSpPr>
        <p:spPr>
          <a:xfrm>
            <a:off x="4695164" y="3555699"/>
            <a:ext cx="6098344" cy="968278"/>
          </a:xfrm>
          <a:prstGeom prst="rect">
            <a:avLst/>
          </a:prstGeom>
          <a:noFill/>
        </p:spPr>
        <p:txBody>
          <a:bodyPr wrap="square">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Relacionará los riesgos identificados con posibles incorrecciones en las afirmaciones, teniendo en cuenta los controles relevantes que el auditor tiene intención de probar.</a:t>
            </a:r>
          </a:p>
        </p:txBody>
      </p:sp>
      <p:sp>
        <p:nvSpPr>
          <p:cNvPr id="25" name="CuadroTexto 24">
            <a:extLst>
              <a:ext uri="{FF2B5EF4-FFF2-40B4-BE49-F238E27FC236}">
                <a16:creationId xmlns:a16="http://schemas.microsoft.com/office/drawing/2014/main" id="{AB8A995B-7326-E031-AA84-B44C46ACD73A}"/>
              </a:ext>
            </a:extLst>
          </p:cNvPr>
          <p:cNvSpPr txBox="1"/>
          <p:nvPr/>
        </p:nvSpPr>
        <p:spPr>
          <a:xfrm>
            <a:off x="6053573" y="4511270"/>
            <a:ext cx="6098344" cy="1661545"/>
          </a:xfrm>
          <a:prstGeom prst="rect">
            <a:avLst/>
          </a:prstGeom>
          <a:noFill/>
        </p:spPr>
        <p:txBody>
          <a:bodyPr wrap="square">
            <a:spAutoFit/>
          </a:bodyPr>
          <a:lstStyle/>
          <a:p>
            <a:pP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Considerará la posibilidad de que existan incorrecciones, incluida la posibilidad de múltiples incorrecciones, y si la incorrección potencial podría construir una incorrección material.</a:t>
            </a:r>
            <a:endParaRPr lang="es-MX" dirty="0"/>
          </a:p>
        </p:txBody>
      </p:sp>
    </p:spTree>
    <p:extLst>
      <p:ext uri="{BB962C8B-B14F-4D97-AF65-F5344CB8AC3E}">
        <p14:creationId xmlns:p14="http://schemas.microsoft.com/office/powerpoint/2010/main" val="140987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5174267" y="2892347"/>
            <a:ext cx="5222325" cy="3329581"/>
          </a:xfrm>
        </p:spPr>
        <p:txBody>
          <a:bodyPr vert="horz" lIns="91440" tIns="45720" rIns="91440" bIns="45720" rtlCol="0" anchor="b">
            <a:normAutofit fontScale="90000"/>
          </a:bodyPr>
          <a:lstStyle/>
          <a:p>
            <a:pPr>
              <a:lnSpc>
                <a:spcPct val="90000"/>
              </a:lnSpc>
            </a:pPr>
            <a:r>
              <a:rPr lang="en-US" sz="1800" b="0" i="0" kern="1200" dirty="0">
                <a:solidFill>
                  <a:srgbClr val="EBEBEB"/>
                </a:solidFill>
                <a:latin typeface="+mj-lt"/>
                <a:ea typeface="+mj-ea"/>
                <a:cs typeface="+mj-cs"/>
              </a:rPr>
              <a:t/>
            </a:r>
            <a:br>
              <a:rPr lang="en-US" sz="1800" b="0" i="0" kern="1200" dirty="0">
                <a:solidFill>
                  <a:srgbClr val="EBEBEB"/>
                </a:solidFill>
                <a:latin typeface="+mj-lt"/>
                <a:ea typeface="+mj-ea"/>
                <a:cs typeface="+mj-cs"/>
              </a:rPr>
            </a:br>
            <a:r>
              <a:rPr lang="en-US" sz="1800" b="1" i="0" kern="1200" dirty="0">
                <a:solidFill>
                  <a:srgbClr val="EBEBEB"/>
                </a:solidFill>
                <a:latin typeface="+mj-lt"/>
                <a:ea typeface="+mj-ea"/>
                <a:cs typeface="+mj-cs"/>
              </a:rPr>
              <a:t>Para </a:t>
            </a:r>
            <a:r>
              <a:rPr lang="en-US" sz="1800" b="1" i="0" kern="1200" dirty="0" err="1">
                <a:solidFill>
                  <a:srgbClr val="EBEBEB"/>
                </a:solidFill>
                <a:latin typeface="+mj-lt"/>
                <a:ea typeface="+mj-ea"/>
                <a:cs typeface="+mj-cs"/>
              </a:rPr>
              <a:t>juzgar</a:t>
            </a:r>
            <a:r>
              <a:rPr lang="en-US" sz="1800" b="1" i="0" kern="1200" dirty="0">
                <a:solidFill>
                  <a:srgbClr val="EBEBEB"/>
                </a:solidFill>
                <a:latin typeface="+mj-lt"/>
                <a:ea typeface="+mj-ea"/>
                <a:cs typeface="+mj-cs"/>
              </a:rPr>
              <a:t> </a:t>
            </a:r>
            <a:r>
              <a:rPr lang="en-US" sz="1800" b="1" i="0" kern="1200" dirty="0" err="1">
                <a:solidFill>
                  <a:srgbClr val="EBEBEB"/>
                </a:solidFill>
                <a:latin typeface="+mj-lt"/>
                <a:ea typeface="+mj-ea"/>
                <a:cs typeface="+mj-cs"/>
              </a:rPr>
              <a:t>los</a:t>
            </a:r>
            <a:r>
              <a:rPr lang="en-US" sz="1800" b="1" i="0" kern="1200" dirty="0">
                <a:solidFill>
                  <a:srgbClr val="EBEBEB"/>
                </a:solidFill>
                <a:latin typeface="+mj-lt"/>
                <a:ea typeface="+mj-ea"/>
                <a:cs typeface="+mj-cs"/>
              </a:rPr>
              <a:t> </a:t>
            </a:r>
            <a:r>
              <a:rPr lang="en-US" sz="1800" b="1" i="0" kern="1200" dirty="0" err="1">
                <a:solidFill>
                  <a:srgbClr val="EBEBEB"/>
                </a:solidFill>
                <a:latin typeface="+mj-lt"/>
                <a:ea typeface="+mj-ea"/>
                <a:cs typeface="+mj-cs"/>
              </a:rPr>
              <a:t>riesgos</a:t>
            </a:r>
            <a:r>
              <a:rPr lang="en-US" sz="1800" b="1" i="0" kern="1200" dirty="0">
                <a:solidFill>
                  <a:srgbClr val="EBEBEB"/>
                </a:solidFill>
                <a:latin typeface="+mj-lt"/>
                <a:ea typeface="+mj-ea"/>
                <a:cs typeface="+mj-cs"/>
              </a:rPr>
              <a:t> que son </a:t>
            </a:r>
            <a:r>
              <a:rPr lang="en-US" sz="1800" b="1" i="0" kern="1200" dirty="0" err="1">
                <a:solidFill>
                  <a:srgbClr val="EBEBEB"/>
                </a:solidFill>
                <a:latin typeface="+mj-lt"/>
                <a:ea typeface="+mj-ea"/>
                <a:cs typeface="+mj-cs"/>
              </a:rPr>
              <a:t>significativos</a:t>
            </a:r>
            <a:r>
              <a:rPr lang="en-US" sz="1800" b="1" i="0" kern="1200" dirty="0">
                <a:solidFill>
                  <a:srgbClr val="EBEBEB"/>
                </a:solidFill>
                <a:latin typeface="+mj-lt"/>
                <a:ea typeface="+mj-ea"/>
                <a:cs typeface="+mj-cs"/>
              </a:rPr>
              <a:t>, </a:t>
            </a:r>
            <a:r>
              <a:rPr lang="en-US" sz="1800" b="1" i="0" kern="1200" dirty="0" err="1">
                <a:solidFill>
                  <a:srgbClr val="EBEBEB"/>
                </a:solidFill>
                <a:latin typeface="+mj-lt"/>
                <a:ea typeface="+mj-ea"/>
                <a:cs typeface="+mj-cs"/>
              </a:rPr>
              <a:t>el</a:t>
            </a:r>
            <a:r>
              <a:rPr lang="en-US" sz="1800" b="1" i="0" kern="1200" dirty="0">
                <a:solidFill>
                  <a:srgbClr val="EBEBEB"/>
                </a:solidFill>
                <a:latin typeface="+mj-lt"/>
                <a:ea typeface="+mj-ea"/>
                <a:cs typeface="+mj-cs"/>
              </a:rPr>
              <a:t> auditor </a:t>
            </a:r>
            <a:r>
              <a:rPr lang="en-US" sz="1800" b="1" i="0" kern="1200" dirty="0" err="1">
                <a:solidFill>
                  <a:srgbClr val="EBEBEB"/>
                </a:solidFill>
                <a:latin typeface="+mj-lt"/>
                <a:ea typeface="+mj-ea"/>
                <a:cs typeface="+mj-cs"/>
              </a:rPr>
              <a:t>considerará</a:t>
            </a:r>
            <a:r>
              <a:rPr lang="en-US" sz="1800" b="1" i="0" kern="1200" dirty="0">
                <a:solidFill>
                  <a:srgbClr val="EBEBEB"/>
                </a:solidFill>
                <a:latin typeface="+mj-lt"/>
                <a:ea typeface="+mj-ea"/>
                <a:cs typeface="+mj-cs"/>
              </a:rPr>
              <a:t>, al </a:t>
            </a:r>
            <a:r>
              <a:rPr lang="en-US" sz="1800" b="1" i="0" kern="1200" dirty="0" err="1">
                <a:solidFill>
                  <a:srgbClr val="EBEBEB"/>
                </a:solidFill>
                <a:latin typeface="+mj-lt"/>
                <a:ea typeface="+mj-ea"/>
                <a:cs typeface="+mj-cs"/>
              </a:rPr>
              <a:t>menos</a:t>
            </a:r>
            <a:r>
              <a:rPr lang="en-US" sz="1800" b="1" i="0" kern="1200" dirty="0">
                <a:solidFill>
                  <a:srgbClr val="EBEBEB"/>
                </a:solidFill>
                <a:latin typeface="+mj-lt"/>
                <a:ea typeface="+mj-ea"/>
                <a:cs typeface="+mj-cs"/>
              </a:rPr>
              <a:t>, lo </a:t>
            </a:r>
            <a:r>
              <a:rPr lang="en-US" sz="1800" b="1" i="0" kern="1200" dirty="0" err="1">
                <a:solidFill>
                  <a:srgbClr val="EBEBEB"/>
                </a:solidFill>
                <a:latin typeface="+mj-lt"/>
                <a:ea typeface="+mj-ea"/>
                <a:cs typeface="+mj-cs"/>
              </a:rPr>
              <a:t>siguiente</a:t>
            </a:r>
            <a:r>
              <a:rPr lang="en-US" sz="1800" b="1" i="0" kern="1200" dirty="0">
                <a:solidFill>
                  <a:srgbClr val="EBEBEB"/>
                </a:solidFill>
                <a:latin typeface="+mj-lt"/>
                <a:ea typeface="+mj-ea"/>
                <a:cs typeface="+mj-cs"/>
              </a:rPr>
              <a:t>:</a:t>
            </a:r>
            <a:br>
              <a:rPr lang="en-US" sz="1800" b="1" i="0" kern="1200" dirty="0">
                <a:solidFill>
                  <a:srgbClr val="EBEBEB"/>
                </a:solidFill>
                <a:latin typeface="+mj-lt"/>
                <a:ea typeface="+mj-ea"/>
                <a:cs typeface="+mj-cs"/>
              </a:rPr>
            </a:br>
            <a:r>
              <a:rPr lang="en-US" sz="1800" b="0" i="0" kern="1200" dirty="0">
                <a:solidFill>
                  <a:srgbClr val="EBEBEB"/>
                </a:solidFill>
                <a:latin typeface="+mj-lt"/>
                <a:ea typeface="+mj-ea"/>
                <a:cs typeface="+mj-cs"/>
              </a:rPr>
              <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1. Si se </a:t>
            </a:r>
            <a:r>
              <a:rPr lang="en-US" sz="1800" b="0" i="0" kern="1200" dirty="0" err="1">
                <a:solidFill>
                  <a:srgbClr val="EBEBEB"/>
                </a:solidFill>
                <a:latin typeface="+mj-lt"/>
                <a:ea typeface="+mj-ea"/>
                <a:cs typeface="+mj-cs"/>
              </a:rPr>
              <a:t>trata</a:t>
            </a:r>
            <a:r>
              <a:rPr lang="en-US" sz="1800" b="0" i="0" kern="1200" dirty="0">
                <a:solidFill>
                  <a:srgbClr val="EBEBEB"/>
                </a:solidFill>
                <a:latin typeface="+mj-lt"/>
                <a:ea typeface="+mj-ea"/>
                <a:cs typeface="+mj-cs"/>
              </a:rPr>
              <a:t> de un </a:t>
            </a:r>
            <a:r>
              <a:rPr lang="en-US" sz="1800" b="0" i="0" kern="1200" dirty="0" err="1">
                <a:solidFill>
                  <a:srgbClr val="EBEBEB"/>
                </a:solidFill>
                <a:latin typeface="+mj-lt"/>
                <a:ea typeface="+mj-ea"/>
                <a:cs typeface="+mj-cs"/>
              </a:rPr>
              <a:t>riesgo</a:t>
            </a:r>
            <a:r>
              <a:rPr lang="en-US" sz="1800" b="0" i="0" kern="1200" dirty="0">
                <a:solidFill>
                  <a:srgbClr val="EBEBEB"/>
                </a:solidFill>
                <a:latin typeface="+mj-lt"/>
                <a:ea typeface="+mj-ea"/>
                <a:cs typeface="+mj-cs"/>
              </a:rPr>
              <a:t> de </a:t>
            </a:r>
            <a:r>
              <a:rPr lang="en-US" sz="1800" b="0" i="0" kern="1200" dirty="0" err="1">
                <a:solidFill>
                  <a:srgbClr val="EBEBEB"/>
                </a:solidFill>
                <a:latin typeface="+mj-lt"/>
                <a:ea typeface="+mj-ea"/>
                <a:cs typeface="+mj-cs"/>
              </a:rPr>
              <a:t>fraude</a:t>
            </a:r>
            <a:r>
              <a:rPr lang="en-US" sz="1800" b="0" i="0" kern="1200" dirty="0">
                <a:solidFill>
                  <a:srgbClr val="EBEBEB"/>
                </a:solidFill>
                <a:latin typeface="+mj-lt"/>
                <a:ea typeface="+mj-ea"/>
                <a:cs typeface="+mj-cs"/>
              </a:rPr>
              <a:t>;</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2. Si </a:t>
            </a:r>
            <a:r>
              <a:rPr lang="en-US" sz="1800" b="0" i="0" kern="1200" dirty="0" err="1">
                <a:solidFill>
                  <a:srgbClr val="EBEBEB"/>
                </a:solidFill>
                <a:latin typeface="+mj-lt"/>
                <a:ea typeface="+mj-ea"/>
                <a:cs typeface="+mj-cs"/>
              </a:rPr>
              <a:t>el</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riesgo</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está</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relacionado</a:t>
            </a:r>
            <a:r>
              <a:rPr lang="en-US" sz="1800" b="0" i="0" kern="1200" dirty="0">
                <a:solidFill>
                  <a:srgbClr val="EBEBEB"/>
                </a:solidFill>
                <a:latin typeface="+mj-lt"/>
                <a:ea typeface="+mj-ea"/>
                <a:cs typeface="+mj-cs"/>
              </a:rPr>
              <a:t> con </a:t>
            </a:r>
            <a:r>
              <a:rPr lang="en-US" sz="1800" b="0" i="0" kern="1200" dirty="0" err="1">
                <a:solidFill>
                  <a:srgbClr val="EBEBEB"/>
                </a:solidFill>
                <a:latin typeface="+mj-lt"/>
                <a:ea typeface="+mj-ea"/>
                <a:cs typeface="+mj-cs"/>
              </a:rPr>
              <a:t>significativos</a:t>
            </a:r>
            <a:r>
              <a:rPr lang="en-US" sz="1800" b="0" i="0" kern="1200" dirty="0">
                <a:solidFill>
                  <a:srgbClr val="EBEBEB"/>
                </a:solidFill>
                <a:latin typeface="+mj-lt"/>
                <a:ea typeface="+mj-ea"/>
                <a:cs typeface="+mj-cs"/>
              </a:rPr>
              <a:t> y </a:t>
            </a:r>
            <a:r>
              <a:rPr lang="en-US" sz="1800" b="0" i="0" kern="1200" dirty="0" err="1">
                <a:solidFill>
                  <a:srgbClr val="EBEBEB"/>
                </a:solidFill>
                <a:latin typeface="+mj-lt"/>
                <a:ea typeface="+mj-ea"/>
                <a:cs typeface="+mj-cs"/>
              </a:rPr>
              <a:t>recientes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acontecimientos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económicos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contables</a:t>
            </a:r>
            <a:r>
              <a:rPr lang="en-US" sz="1800" b="0" i="0" kern="1200" dirty="0">
                <a:solidFill>
                  <a:srgbClr val="EBEBEB"/>
                </a:solidFill>
                <a:latin typeface="+mj-lt"/>
                <a:ea typeface="+mj-ea"/>
                <a:cs typeface="+mj-cs"/>
              </a:rPr>
              <a:t> o de </a:t>
            </a:r>
            <a:r>
              <a:rPr lang="en-US" sz="1800" b="0" i="0" kern="1200" dirty="0" err="1">
                <a:solidFill>
                  <a:srgbClr val="EBEBEB"/>
                </a:solidFill>
                <a:latin typeface="+mj-lt"/>
                <a:ea typeface="+mj-ea"/>
                <a:cs typeface="+mj-cs"/>
              </a:rPr>
              <a:t>otra</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naturaleza</a:t>
            </a:r>
            <a:r>
              <a:rPr lang="en-US" sz="1800" b="0" i="0" kern="1200" dirty="0">
                <a:solidFill>
                  <a:srgbClr val="EBEBEB"/>
                </a:solidFill>
                <a:latin typeface="+mj-lt"/>
                <a:ea typeface="+mj-ea"/>
                <a:cs typeface="+mj-cs"/>
              </a:rPr>
              <a:t> y, </a:t>
            </a:r>
            <a:r>
              <a:rPr lang="en-US" sz="1800" b="0" i="0" kern="1200" dirty="0" err="1">
                <a:solidFill>
                  <a:srgbClr val="EBEBEB"/>
                </a:solidFill>
                <a:latin typeface="+mj-lt"/>
                <a:ea typeface="+mj-ea"/>
                <a:cs typeface="+mj-cs"/>
              </a:rPr>
              <a:t>en</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consecuencia</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requiere</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una</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atención</a:t>
            </a:r>
            <a:r>
              <a:rPr lang="en-US" sz="1800" b="0" i="0" kern="1200" dirty="0">
                <a:solidFill>
                  <a:srgbClr val="EBEBEB"/>
                </a:solidFill>
                <a:latin typeface="+mj-lt"/>
                <a:ea typeface="+mj-ea"/>
                <a:cs typeface="+mj-cs"/>
              </a:rPr>
              <a:t> especial;</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4. La </a:t>
            </a:r>
            <a:r>
              <a:rPr lang="en-US" sz="1800" b="0" i="0" kern="1200" dirty="0" err="1">
                <a:solidFill>
                  <a:srgbClr val="EBEBEB"/>
                </a:solidFill>
                <a:latin typeface="+mj-lt"/>
                <a:ea typeface="+mj-ea"/>
                <a:cs typeface="+mj-cs"/>
              </a:rPr>
              <a:t>complejidad</a:t>
            </a:r>
            <a:r>
              <a:rPr lang="en-US" sz="1800" b="0" i="0" kern="1200" dirty="0">
                <a:solidFill>
                  <a:srgbClr val="EBEBEB"/>
                </a:solidFill>
                <a:latin typeface="+mj-lt"/>
                <a:ea typeface="+mj-ea"/>
                <a:cs typeface="+mj-cs"/>
              </a:rPr>
              <a:t> de las </a:t>
            </a:r>
            <a:r>
              <a:rPr lang="en-US" sz="1800" b="0" i="0" kern="1200" dirty="0" err="1">
                <a:solidFill>
                  <a:srgbClr val="EBEBEB"/>
                </a:solidFill>
                <a:latin typeface="+mj-lt"/>
                <a:ea typeface="+mj-ea"/>
                <a:cs typeface="+mj-cs"/>
              </a:rPr>
              <a:t>transacciones</a:t>
            </a:r>
            <a:r>
              <a:rPr lang="en-US" sz="1800" b="0" i="0" kern="1200" dirty="0">
                <a:solidFill>
                  <a:srgbClr val="EBEBEB"/>
                </a:solidFill>
                <a:latin typeface="+mj-lt"/>
                <a:ea typeface="+mj-ea"/>
                <a:cs typeface="+mj-cs"/>
              </a:rPr>
              <a:t>;</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5. Si </a:t>
            </a:r>
            <a:r>
              <a:rPr lang="en-US" sz="1800" b="0" i="0" kern="1200" dirty="0" err="1">
                <a:solidFill>
                  <a:srgbClr val="EBEBEB"/>
                </a:solidFill>
                <a:latin typeface="+mj-lt"/>
                <a:ea typeface="+mj-ea"/>
                <a:cs typeface="+mj-cs"/>
              </a:rPr>
              <a:t>el</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riesgo</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afecta</a:t>
            </a:r>
            <a:r>
              <a:rPr lang="en-US" sz="1800" b="0" i="0" kern="1200" dirty="0">
                <a:solidFill>
                  <a:srgbClr val="EBEBEB"/>
                </a:solidFill>
                <a:latin typeface="+mj-lt"/>
                <a:ea typeface="+mj-ea"/>
                <a:cs typeface="+mj-cs"/>
              </a:rPr>
              <a:t> a </a:t>
            </a:r>
            <a:r>
              <a:rPr lang="en-US" sz="1800" b="0" i="0" kern="1200" dirty="0" err="1">
                <a:solidFill>
                  <a:srgbClr val="EBEBEB"/>
                </a:solidFill>
                <a:latin typeface="+mj-lt"/>
                <a:ea typeface="+mj-ea"/>
                <a:cs typeface="+mj-cs"/>
              </a:rPr>
              <a:t>transacciones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significativas</a:t>
            </a:r>
            <a:r>
              <a:rPr lang="en-US" sz="1800" b="0" i="0" kern="1200" dirty="0">
                <a:solidFill>
                  <a:srgbClr val="EBEBEB"/>
                </a:solidFill>
                <a:latin typeface="+mj-lt"/>
                <a:ea typeface="+mj-ea"/>
                <a:cs typeface="+mj-cs"/>
              </a:rPr>
              <a:t> con </a:t>
            </a:r>
            <a:r>
              <a:rPr lang="en-US" sz="1800" b="0" i="0" kern="1200" dirty="0" err="1">
                <a:solidFill>
                  <a:srgbClr val="EBEBEB"/>
                </a:solidFill>
                <a:latin typeface="+mj-lt"/>
                <a:ea typeface="+mj-ea"/>
                <a:cs typeface="+mj-cs"/>
              </a:rPr>
              <a:t>partes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vinculadas</a:t>
            </a:r>
            <a:r>
              <a:rPr lang="en-US" sz="1800" b="0" i="0" kern="1200" dirty="0">
                <a:solidFill>
                  <a:srgbClr val="EBEBEB"/>
                </a:solidFill>
                <a:latin typeface="+mj-lt"/>
                <a:ea typeface="+mj-ea"/>
                <a:cs typeface="+mj-cs"/>
              </a:rPr>
              <a:t>;</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6. El </a:t>
            </a:r>
            <a:r>
              <a:rPr lang="en-US" sz="1800" b="0" i="0" kern="1200" dirty="0" err="1">
                <a:solidFill>
                  <a:srgbClr val="EBEBEB"/>
                </a:solidFill>
                <a:latin typeface="+mj-lt"/>
                <a:ea typeface="+mj-ea"/>
                <a:cs typeface="+mj-cs"/>
              </a:rPr>
              <a:t>grado</a:t>
            </a:r>
            <a:r>
              <a:rPr lang="en-US" sz="1800" b="0" i="0" kern="1200" dirty="0">
                <a:solidFill>
                  <a:srgbClr val="EBEBEB"/>
                </a:solidFill>
                <a:latin typeface="+mj-lt"/>
                <a:ea typeface="+mj-ea"/>
                <a:cs typeface="+mj-cs"/>
              </a:rPr>
              <a:t> de </a:t>
            </a:r>
            <a:r>
              <a:rPr lang="en-US" sz="1800" b="0" i="0" kern="1200" dirty="0" err="1">
                <a:solidFill>
                  <a:srgbClr val="EBEBEB"/>
                </a:solidFill>
                <a:latin typeface="+mj-lt"/>
                <a:ea typeface="+mj-ea"/>
                <a:cs typeface="+mj-cs"/>
              </a:rPr>
              <a:t>subjetividad</a:t>
            </a:r>
            <a:r>
              <a:rPr lang="en-US" sz="1800" b="0" i="0" kern="1200" dirty="0">
                <a:solidFill>
                  <a:srgbClr val="EBEBEB"/>
                </a:solidFill>
                <a:latin typeface="+mj-lt"/>
                <a:ea typeface="+mj-ea"/>
                <a:cs typeface="+mj-cs"/>
              </a:rPr>
              <a:t> de la </a:t>
            </a:r>
            <a:r>
              <a:rPr lang="en-US" sz="1800" b="0" i="0" kern="1200" dirty="0" err="1">
                <a:solidFill>
                  <a:srgbClr val="EBEBEB"/>
                </a:solidFill>
                <a:latin typeface="+mj-lt"/>
                <a:ea typeface="+mj-ea"/>
                <a:cs typeface="+mj-cs"/>
              </a:rPr>
              <a:t>medición</a:t>
            </a:r>
            <a:r>
              <a:rPr lang="en-US" sz="1800" b="0" i="0" kern="1200" dirty="0">
                <a:solidFill>
                  <a:srgbClr val="EBEBEB"/>
                </a:solidFill>
                <a:latin typeface="+mj-lt"/>
                <a:ea typeface="+mj-ea"/>
                <a:cs typeface="+mj-cs"/>
              </a:rPr>
              <a:t> de la </a:t>
            </a:r>
            <a:r>
              <a:rPr lang="en-US" sz="1800" b="0" i="0" kern="1200" dirty="0" err="1">
                <a:solidFill>
                  <a:srgbClr val="EBEBEB"/>
                </a:solidFill>
                <a:latin typeface="+mj-lt"/>
                <a:ea typeface="+mj-ea"/>
                <a:cs typeface="+mj-cs"/>
              </a:rPr>
              <a:t>información</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financiera</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relacionada</a:t>
            </a:r>
            <a:r>
              <a:rPr lang="en-US" sz="1800" b="0" i="0" kern="1200" dirty="0">
                <a:solidFill>
                  <a:srgbClr val="EBEBEB"/>
                </a:solidFill>
                <a:latin typeface="+mj-lt"/>
                <a:ea typeface="+mj-ea"/>
                <a:cs typeface="+mj-cs"/>
              </a:rPr>
              <a:t> con </a:t>
            </a:r>
            <a:r>
              <a:rPr lang="en-US" sz="1800" b="0" i="0" kern="1200" dirty="0" err="1">
                <a:solidFill>
                  <a:srgbClr val="EBEBEB"/>
                </a:solidFill>
                <a:latin typeface="+mj-lt"/>
                <a:ea typeface="+mj-ea"/>
                <a:cs typeface="+mj-cs"/>
              </a:rPr>
              <a:t>el</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riesgo</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en</a:t>
            </a:r>
            <a:r>
              <a:rPr lang="en-US" sz="1800" b="0" i="0" kern="1200" dirty="0">
                <a:solidFill>
                  <a:srgbClr val="EBEBEB"/>
                </a:solidFill>
                <a:latin typeface="+mj-lt"/>
                <a:ea typeface="+mj-ea"/>
                <a:cs typeface="+mj-cs"/>
              </a:rPr>
              <a:t> especial </a:t>
            </a:r>
            <a:r>
              <a:rPr lang="en-US" sz="1800" b="0" i="0" kern="1200" dirty="0" err="1">
                <a:solidFill>
                  <a:srgbClr val="EBEBEB"/>
                </a:solidFill>
                <a:latin typeface="+mj-lt"/>
                <a:ea typeface="+mj-ea"/>
                <a:cs typeface="+mj-cs"/>
              </a:rPr>
              <a:t>aquellas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mediciones</a:t>
            </a:r>
            <a:r>
              <a:rPr lang="en-US" sz="1800" b="0" i="0" kern="1200" dirty="0">
                <a:solidFill>
                  <a:srgbClr val="EBEBEB"/>
                </a:solidFill>
                <a:latin typeface="+mj-lt"/>
                <a:ea typeface="+mj-ea"/>
                <a:cs typeface="+mj-cs"/>
              </a:rPr>
              <a:t> que </a:t>
            </a:r>
            <a:r>
              <a:rPr lang="en-US" sz="1800" b="0" i="0" kern="1200" dirty="0" err="1">
                <a:solidFill>
                  <a:srgbClr val="EBEBEB"/>
                </a:solidFill>
                <a:latin typeface="+mj-lt"/>
                <a:ea typeface="+mj-ea"/>
                <a:cs typeface="+mj-cs"/>
              </a:rPr>
              <a:t>conllevan</a:t>
            </a:r>
            <a:r>
              <a:rPr lang="en-US" sz="1800" b="0" i="0" kern="1200" dirty="0">
                <a:solidFill>
                  <a:srgbClr val="EBEBEB"/>
                </a:solidFill>
                <a:latin typeface="+mj-lt"/>
                <a:ea typeface="+mj-ea"/>
                <a:cs typeface="+mj-cs"/>
              </a:rPr>
              <a:t> un </a:t>
            </a:r>
            <a:r>
              <a:rPr lang="en-US" sz="1800" b="0" i="0" kern="1200" dirty="0" err="1">
                <a:solidFill>
                  <a:srgbClr val="EBEBEB"/>
                </a:solidFill>
                <a:latin typeface="+mj-lt"/>
                <a:ea typeface="+mj-ea"/>
                <a:cs typeface="+mj-cs"/>
              </a:rPr>
              <a:t>elevado</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grado</a:t>
            </a:r>
            <a:r>
              <a:rPr lang="en-US" sz="1800" b="0" i="0" kern="1200" dirty="0">
                <a:solidFill>
                  <a:srgbClr val="EBEBEB"/>
                </a:solidFill>
                <a:latin typeface="+mj-lt"/>
                <a:ea typeface="+mj-ea"/>
                <a:cs typeface="+mj-cs"/>
              </a:rPr>
              <a:t> de </a:t>
            </a:r>
            <a:r>
              <a:rPr lang="en-US" sz="1800" b="0" i="0" kern="1200" dirty="0" err="1">
                <a:solidFill>
                  <a:srgbClr val="EBEBEB"/>
                </a:solidFill>
                <a:latin typeface="+mj-lt"/>
                <a:ea typeface="+mj-ea"/>
                <a:cs typeface="+mj-cs"/>
              </a:rPr>
              <a:t>incertidumbre</a:t>
            </a:r>
            <a:r>
              <a:rPr lang="en-US" sz="1800" b="0" i="0" kern="1200" dirty="0">
                <a:solidFill>
                  <a:srgbClr val="EBEBEB"/>
                </a:solidFill>
                <a:latin typeface="+mj-lt"/>
                <a:ea typeface="+mj-ea"/>
                <a:cs typeface="+mj-cs"/>
              </a:rPr>
              <a:t>;</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
            </a: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7. Si </a:t>
            </a:r>
            <a:r>
              <a:rPr lang="en-US" sz="1800" b="0" i="0" kern="1200" dirty="0" err="1">
                <a:solidFill>
                  <a:srgbClr val="EBEBEB"/>
                </a:solidFill>
                <a:latin typeface="+mj-lt"/>
                <a:ea typeface="+mj-ea"/>
                <a:cs typeface="+mj-cs"/>
              </a:rPr>
              <a:t>el</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riesgo</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afecta</a:t>
            </a:r>
            <a:r>
              <a:rPr lang="en-US" sz="1800" b="0" i="0" kern="1200" dirty="0">
                <a:solidFill>
                  <a:srgbClr val="EBEBEB"/>
                </a:solidFill>
                <a:latin typeface="+mj-lt"/>
                <a:ea typeface="+mj-ea"/>
                <a:cs typeface="+mj-cs"/>
              </a:rPr>
              <a:t> a </a:t>
            </a:r>
            <a:r>
              <a:rPr lang="en-US" sz="1800" b="0" i="0" kern="1200" dirty="0" err="1">
                <a:solidFill>
                  <a:srgbClr val="EBEBEB"/>
                </a:solidFill>
                <a:latin typeface="+mj-lt"/>
                <a:ea typeface="+mj-ea"/>
                <a:cs typeface="+mj-cs"/>
              </a:rPr>
              <a:t>transacciones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significativas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ajenas</a:t>
            </a:r>
            <a:r>
              <a:rPr lang="en-US" sz="1800" b="0" i="0" kern="1200" dirty="0">
                <a:solidFill>
                  <a:srgbClr val="EBEBEB"/>
                </a:solidFill>
                <a:latin typeface="+mj-lt"/>
                <a:ea typeface="+mj-ea"/>
                <a:cs typeface="+mj-cs"/>
              </a:rPr>
              <a:t> al </a:t>
            </a:r>
            <a:r>
              <a:rPr lang="en-US" sz="1800" b="0" i="0" kern="1200" dirty="0" err="1">
                <a:solidFill>
                  <a:srgbClr val="EBEBEB"/>
                </a:solidFill>
                <a:latin typeface="+mj-lt"/>
                <a:ea typeface="+mj-ea"/>
                <a:cs typeface="+mj-cs"/>
              </a:rPr>
              <a:t>curso</a:t>
            </a:r>
            <a:r>
              <a:rPr lang="en-US" sz="1800" b="0" i="0" kern="1200" dirty="0">
                <a:solidFill>
                  <a:srgbClr val="EBEBEB"/>
                </a:solidFill>
                <a:latin typeface="+mj-lt"/>
                <a:ea typeface="+mj-ea"/>
                <a:cs typeface="+mj-cs"/>
              </a:rPr>
              <a:t> normal de </a:t>
            </a:r>
            <a:r>
              <a:rPr lang="en-US" sz="1800" b="0" i="0" kern="1200" dirty="0" err="1">
                <a:solidFill>
                  <a:srgbClr val="EBEBEB"/>
                </a:solidFill>
                <a:latin typeface="+mj-lt"/>
                <a:ea typeface="+mj-ea"/>
                <a:cs typeface="+mj-cs"/>
              </a:rPr>
              <a:t>los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negocios</a:t>
            </a:r>
            <a:r>
              <a:rPr lang="en-US" sz="1800" b="0" i="0" kern="1200" dirty="0">
                <a:solidFill>
                  <a:srgbClr val="EBEBEB"/>
                </a:solidFill>
                <a:latin typeface="+mj-lt"/>
                <a:ea typeface="+mj-ea"/>
                <a:cs typeface="+mj-cs"/>
              </a:rPr>
              <a:t> de la </a:t>
            </a:r>
            <a:r>
              <a:rPr lang="en-US" sz="1800" b="0" i="0" kern="1200" dirty="0" err="1">
                <a:solidFill>
                  <a:srgbClr val="EBEBEB"/>
                </a:solidFill>
                <a:latin typeface="+mj-lt"/>
                <a:ea typeface="+mj-ea"/>
                <a:cs typeface="+mj-cs"/>
              </a:rPr>
              <a:t>entidad</a:t>
            </a:r>
            <a:r>
              <a:rPr lang="en-US" sz="1800" b="0" i="0" kern="1200" dirty="0">
                <a:solidFill>
                  <a:srgbClr val="EBEBEB"/>
                </a:solidFill>
                <a:latin typeface="+mj-lt"/>
                <a:ea typeface="+mj-ea"/>
                <a:cs typeface="+mj-cs"/>
              </a:rPr>
              <a:t>, o que, </a:t>
            </a:r>
            <a:r>
              <a:rPr lang="en-US" sz="1800" b="0" i="0" kern="1200" dirty="0" err="1">
                <a:solidFill>
                  <a:srgbClr val="EBEBEB"/>
                </a:solidFill>
                <a:latin typeface="+mj-lt"/>
                <a:ea typeface="+mj-ea"/>
                <a:cs typeface="+mj-cs"/>
              </a:rPr>
              <a:t>por</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otras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razones</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parecen</a:t>
            </a:r>
            <a:r>
              <a:rPr lang="en-US" sz="1800" b="0" i="0" kern="1200" dirty="0">
                <a:solidFill>
                  <a:srgbClr val="EBEBEB"/>
                </a:solidFill>
                <a:latin typeface="+mj-lt"/>
                <a:ea typeface="+mj-ea"/>
                <a:cs typeface="+mj-cs"/>
              </a:rPr>
              <a:t> </a:t>
            </a:r>
            <a:r>
              <a:rPr lang="en-US" sz="1800" b="0" i="0" kern="1200" dirty="0" err="1">
                <a:solidFill>
                  <a:srgbClr val="EBEBEB"/>
                </a:solidFill>
                <a:latin typeface="+mj-lt"/>
                <a:ea typeface="+mj-ea"/>
                <a:cs typeface="+mj-cs"/>
              </a:rPr>
              <a:t>inusuales</a:t>
            </a:r>
            <a:r>
              <a:rPr lang="en-US" sz="1800" b="0" i="0" kern="1200" dirty="0">
                <a:solidFill>
                  <a:srgbClr val="EBEBEB"/>
                </a:solidFill>
                <a:latin typeface="+mj-lt"/>
                <a:ea typeface="+mj-ea"/>
                <a:cs typeface="+mj-cs"/>
              </a:rPr>
              <a:t>.</a:t>
            </a:r>
            <a:br>
              <a:rPr lang="en-US" sz="1800" b="0" i="0" kern="1200" dirty="0">
                <a:solidFill>
                  <a:srgbClr val="EBEBEB"/>
                </a:solidFill>
                <a:latin typeface="+mj-lt"/>
                <a:ea typeface="+mj-ea"/>
                <a:cs typeface="+mj-cs"/>
              </a:rPr>
            </a:br>
            <a:endParaRPr lang="en-US" sz="1800" b="0" i="0" kern="1200" dirty="0">
              <a:solidFill>
                <a:srgbClr val="EBEBEB"/>
              </a:solidFill>
              <a:latin typeface="+mj-lt"/>
              <a:ea typeface="+mj-ea"/>
              <a:cs typeface="+mj-cs"/>
            </a:endParaRPr>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uadroTexto 2">
            <a:extLst>
              <a:ext uri="{FF2B5EF4-FFF2-40B4-BE49-F238E27FC236}">
                <a16:creationId xmlns:a16="http://schemas.microsoft.com/office/drawing/2014/main" id="{3FD603B3-BFAB-F4DF-AD74-5B664D58826B}"/>
              </a:ext>
            </a:extLst>
          </p:cNvPr>
          <p:cNvSpPr txBox="1"/>
          <p:nvPr/>
        </p:nvSpPr>
        <p:spPr>
          <a:xfrm>
            <a:off x="370909" y="2782669"/>
            <a:ext cx="3551583" cy="646331"/>
          </a:xfrm>
          <a:prstGeom prst="rect">
            <a:avLst/>
          </a:prstGeom>
          <a:noFill/>
        </p:spPr>
        <p:txBody>
          <a:bodyPr wrap="square" rtlCol="0">
            <a:spAutoFit/>
          </a:bodyPr>
          <a:lstStyle/>
          <a:p>
            <a:r>
              <a:rPr lang="es-MX" b="1" dirty="0"/>
              <a:t>Riesgos de Consideración Especial de Auditoría</a:t>
            </a:r>
          </a:p>
        </p:txBody>
      </p:sp>
    </p:spTree>
    <p:extLst>
      <p:ext uri="{BB962C8B-B14F-4D97-AF65-F5344CB8AC3E}">
        <p14:creationId xmlns:p14="http://schemas.microsoft.com/office/powerpoint/2010/main" val="30722338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0" name="Picture 79">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2" name="Oval 81">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6" name="Picture 85">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8" name="Rectangle 87">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146" name="Picture 2" descr="Tipos de riesgos significativos en la auditoría de estados financieros –  Xavier Mármol Blum">
            <a:extLst>
              <a:ext uri="{FF2B5EF4-FFF2-40B4-BE49-F238E27FC236}">
                <a16:creationId xmlns:a16="http://schemas.microsoft.com/office/drawing/2014/main" id="{1C128303-D59C-1767-A592-18261712B9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145" r="17502"/>
          <a:stretch/>
        </p:blipFill>
        <p:spPr bwMode="auto">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Título 3">
            <a:extLst>
              <a:ext uri="{FF2B5EF4-FFF2-40B4-BE49-F238E27FC236}">
                <a16:creationId xmlns:a16="http://schemas.microsoft.com/office/drawing/2014/main" id="{07762CA5-4638-BFC3-574B-BB24F9BCD7F5}"/>
              </a:ext>
            </a:extLst>
          </p:cNvPr>
          <p:cNvSpPr txBox="1">
            <a:spLocks/>
          </p:cNvSpPr>
          <p:nvPr/>
        </p:nvSpPr>
        <p:spPr>
          <a:xfrm>
            <a:off x="4877362" y="537236"/>
            <a:ext cx="6590644" cy="47205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s-MX" sz="1200" dirty="0"/>
              <a:t/>
            </a:r>
            <a:br>
              <a:rPr lang="es-MX" sz="1200" dirty="0"/>
            </a:br>
            <a:r>
              <a:rPr lang="es-MX" sz="1200" dirty="0"/>
              <a:t/>
            </a:r>
            <a:br>
              <a:rPr lang="es-MX" sz="1200" dirty="0"/>
            </a:br>
            <a:r>
              <a:rPr lang="es-MX" sz="2400" dirty="0"/>
              <a:t/>
            </a:r>
            <a:br>
              <a:rPr lang="es-MX" sz="2400" dirty="0"/>
            </a:br>
            <a:r>
              <a:rPr lang="es-MX" sz="2400" dirty="0">
                <a:latin typeface="Candara" panose="020E0502030303020204" pitchFamily="34" charset="0"/>
              </a:rPr>
              <a:t>Si el auditor ha determinado que existe un riesgo significativo, obtendrá conocimiento de los controles de la entidad, incluidas las actividades de control, correspondientes a dicho riesgo.</a:t>
            </a:r>
            <a:br>
              <a:rPr lang="es-MX" sz="2400" dirty="0">
                <a:latin typeface="Candara" panose="020E0502030303020204" pitchFamily="34" charset="0"/>
              </a:rPr>
            </a:br>
            <a:endParaRPr lang="en-US" sz="2400" dirty="0">
              <a:latin typeface="Candara" panose="020E0502030303020204" pitchFamily="34" charset="0"/>
            </a:endParaRPr>
          </a:p>
        </p:txBody>
      </p:sp>
    </p:spTree>
    <p:extLst>
      <p:ext uri="{BB962C8B-B14F-4D97-AF65-F5344CB8AC3E}">
        <p14:creationId xmlns:p14="http://schemas.microsoft.com/office/powerpoint/2010/main" val="301491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5280867" y="699154"/>
            <a:ext cx="5222325" cy="3952359"/>
          </a:xfrm>
        </p:spPr>
        <p:txBody>
          <a:bodyPr vert="horz" lIns="91440" tIns="45720" rIns="91440" bIns="45720" rtlCol="0" anchor="b">
            <a:normAutofit/>
          </a:bodyPr>
          <a:lstStyle/>
          <a:p>
            <a:pPr>
              <a:lnSpc>
                <a:spcPct val="90000"/>
              </a:lnSpc>
            </a:pPr>
            <a:r>
              <a:rPr lang="en-US" sz="1800" i="0" kern="1200" dirty="0">
                <a:solidFill>
                  <a:srgbClr val="EBEBEB"/>
                </a:solidFill>
              </a:rPr>
              <a:t/>
            </a:r>
            <a:br>
              <a:rPr lang="en-US" sz="1800" i="0" kern="1200" dirty="0">
                <a:solidFill>
                  <a:srgbClr val="EBEBEB"/>
                </a:solidFill>
              </a:rPr>
            </a:br>
            <a:r>
              <a:rPr lang="es-MX" sz="1800" dirty="0">
                <a:solidFill>
                  <a:srgbClr val="EBEBEB"/>
                </a:solidFill>
              </a:rPr>
              <a:t>El auditor puede juzgar que no es posible o factible obtener evidencia de auditoría suficiente y adecuada aplicando únicamente procedimientos sustantivos.</a:t>
            </a:r>
            <a:br>
              <a:rPr lang="es-MX" sz="1800" dirty="0">
                <a:solidFill>
                  <a:srgbClr val="EBEBEB"/>
                </a:solidFill>
              </a:rPr>
            </a:br>
            <a:r>
              <a:rPr lang="es-MX" sz="1800" dirty="0">
                <a:solidFill>
                  <a:srgbClr val="EBEBEB"/>
                </a:solidFill>
              </a:rPr>
              <a:t/>
            </a:r>
            <a:br>
              <a:rPr lang="es-MX" sz="1800" dirty="0">
                <a:solidFill>
                  <a:srgbClr val="EBEBEB"/>
                </a:solidFill>
              </a:rPr>
            </a:br>
            <a:r>
              <a:rPr lang="es-MX" sz="1800" dirty="0">
                <a:solidFill>
                  <a:srgbClr val="EBEBEB"/>
                </a:solidFill>
              </a:rPr>
              <a:t> Dichos riesgos pueden estar relacionados con el registro inexacto o incompleto de tipos de transacciones o saldos contables rutinarios y significativos, cuyas características permiten a menudo un procesamiento muy automatizado con escasa o ninguna intervención manual. </a:t>
            </a:r>
            <a:endParaRPr lang="en-US" sz="1800" i="0" kern="1200" dirty="0">
              <a:solidFill>
                <a:srgbClr val="EBEBEB"/>
              </a:solidFill>
            </a:endParaRPr>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uadroTexto 2">
            <a:extLst>
              <a:ext uri="{FF2B5EF4-FFF2-40B4-BE49-F238E27FC236}">
                <a16:creationId xmlns:a16="http://schemas.microsoft.com/office/drawing/2014/main" id="{3FD603B3-BFAB-F4DF-AD74-5B664D58826B}"/>
              </a:ext>
            </a:extLst>
          </p:cNvPr>
          <p:cNvSpPr txBox="1"/>
          <p:nvPr/>
        </p:nvSpPr>
        <p:spPr>
          <a:xfrm>
            <a:off x="370909" y="2597745"/>
            <a:ext cx="3551583" cy="1477328"/>
          </a:xfrm>
          <a:prstGeom prst="rect">
            <a:avLst/>
          </a:prstGeom>
          <a:noFill/>
        </p:spPr>
        <p:txBody>
          <a:bodyPr wrap="square" rtlCol="0">
            <a:spAutoFit/>
          </a:bodyPr>
          <a:lstStyle/>
          <a:p>
            <a:r>
              <a:rPr lang="es-MX" b="1" dirty="0"/>
              <a:t>Riesgos para los que los procedimientos sustantivos por sí solos no proporcionan evidencia de auditoría suficiente y adecuada</a:t>
            </a:r>
          </a:p>
        </p:txBody>
      </p:sp>
    </p:spTree>
    <p:extLst>
      <p:ext uri="{BB962C8B-B14F-4D97-AF65-F5344CB8AC3E}">
        <p14:creationId xmlns:p14="http://schemas.microsoft.com/office/powerpoint/2010/main" val="1416451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8911" y="2493954"/>
            <a:ext cx="9404723" cy="1400530"/>
          </a:xfrm>
        </p:spPr>
        <p:txBody>
          <a:bodyPr/>
          <a:lstStyle/>
          <a:p>
            <a:pPr algn="ctr"/>
            <a:r>
              <a:rPr lang="es-MX" b="1" dirty="0"/>
              <a:t>Ejemplos y casos prácticos de los conceptos analizados</a:t>
            </a:r>
          </a:p>
        </p:txBody>
      </p:sp>
    </p:spTree>
    <p:extLst>
      <p:ext uri="{BB962C8B-B14F-4D97-AF65-F5344CB8AC3E}">
        <p14:creationId xmlns:p14="http://schemas.microsoft.com/office/powerpoint/2010/main" val="173251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4963452" y="829484"/>
            <a:ext cx="6733248" cy="5760314"/>
          </a:xfrm>
        </p:spPr>
        <p:txBody>
          <a:bodyPr vert="horz" lIns="91440" tIns="45720" rIns="91440" bIns="45720" rtlCol="0" anchor="b">
            <a:normAutofit fontScale="90000"/>
          </a:bodyPr>
          <a:lstStyle/>
          <a:p>
            <a:pPr>
              <a:lnSpc>
                <a:spcPct val="107000"/>
              </a:lnSpc>
              <a:spcAft>
                <a:spcPts val="800"/>
              </a:spcAft>
            </a:pPr>
            <a:r>
              <a:rPr lang="en-US" sz="1800" b="0" i="0" kern="1200" dirty="0">
                <a:solidFill>
                  <a:schemeClr val="bg1"/>
                </a:solidFill>
                <a:latin typeface="+mj-lt"/>
                <a:ea typeface="+mj-ea"/>
                <a:cs typeface="+mj-cs"/>
              </a:rPr>
              <a:t/>
            </a:r>
            <a:br>
              <a:rPr lang="en-US" sz="1800" b="0" i="0" kern="1200" dirty="0">
                <a:solidFill>
                  <a:schemeClr val="bg1"/>
                </a:solidFill>
                <a:latin typeface="+mj-lt"/>
                <a:ea typeface="+mj-ea"/>
                <a:cs typeface="+mj-cs"/>
              </a:rPr>
            </a:br>
            <a:r>
              <a:rPr lang="es-MX" sz="1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Riesgo de información</a:t>
            </a:r>
            <a:r>
              <a:rPr lang="es-MX" sz="1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aumentan la posibilidad de errores relevantes o fraudes. La distorsión de la información es mayor en casos de fraudes que cuando hay error; por tanto, aumenta la intervención en el trabajo de auditoria donde se debe recopilar un universo que sea suficiente y que permita obtener resultados de amenazas inminentes en la detección del fraude. </a:t>
            </a:r>
            <a:r>
              <a:rPr lang="es-MX" sz="18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a:r>
            <a:br>
              <a:rPr lang="es-MX" sz="18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s-MX"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s-MX"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s-MX" sz="1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Riesgo de Operación</a:t>
            </a:r>
            <a:r>
              <a:rPr lang="es-MX" sz="1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Las fallas en el gobierno corporativo es responsable de las debilidades en los procesos, procedimientos, tecnología, recursos humanos, control interno, cambios económicos del entorno no atendidos, que afectan la continuidad de la organización por pérdidas financieras, quiebras, etc</a:t>
            </a:r>
            <a:r>
              <a:rPr lang="es-MX" sz="18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br>
              <a:rPr lang="es-MX" sz="18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s-MX"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s-MX"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s-MX" sz="1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Riesgo de Gestión</a:t>
            </a:r>
            <a:r>
              <a:rPr lang="es-MX" sz="1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Si la organización no cuenta con profesionales idóneos, capacitados, con experiencia en el campo, conocedores del sector, será complejo y más lento que la organización alcance sus objetivos.</a:t>
            </a:r>
            <a:r>
              <a:rPr lang="es-MX"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s-MX"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1800" b="0" i="0" kern="1200" dirty="0">
                <a:solidFill>
                  <a:schemeClr val="bg1"/>
                </a:solidFill>
                <a:latin typeface="+mj-lt"/>
                <a:ea typeface="+mj-ea"/>
                <a:cs typeface="+mj-cs"/>
              </a:rPr>
              <a:t/>
            </a:r>
            <a:br>
              <a:rPr lang="en-US" sz="1800" b="0" i="0" kern="1200" dirty="0">
                <a:solidFill>
                  <a:schemeClr val="bg1"/>
                </a:solidFill>
                <a:latin typeface="+mj-lt"/>
                <a:ea typeface="+mj-ea"/>
                <a:cs typeface="+mj-cs"/>
              </a:rPr>
            </a:br>
            <a:endParaRPr lang="en-US" sz="1800" b="0" i="0" kern="1200" dirty="0">
              <a:solidFill>
                <a:schemeClr val="bg1"/>
              </a:solidFill>
              <a:latin typeface="+mj-lt"/>
              <a:ea typeface="+mj-ea"/>
              <a:cs typeface="+mj-cs"/>
            </a:endParaRPr>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 name="Imagen 13" descr="C:\Users\gabriel.benavides\AppData\Local\Microsoft\Windows\INetCache\Content.MSO\FB41BAC4.tmp"/>
          <p:cNvPicPr/>
          <p:nvPr/>
        </p:nvPicPr>
        <p:blipFill>
          <a:blip r:embed="rId6">
            <a:extLst>
              <a:ext uri="{28A0092B-C50C-407E-A947-70E740481C1C}">
                <a14:useLocalDpi xmlns:a14="http://schemas.microsoft.com/office/drawing/2010/main" val="0"/>
              </a:ext>
            </a:extLst>
          </a:blip>
          <a:srcRect/>
          <a:stretch>
            <a:fillRect/>
          </a:stretch>
        </p:blipFill>
        <p:spPr bwMode="auto">
          <a:xfrm>
            <a:off x="166254" y="2117061"/>
            <a:ext cx="3756237" cy="2067012"/>
          </a:xfrm>
          <a:prstGeom prst="rect">
            <a:avLst/>
          </a:prstGeom>
          <a:noFill/>
          <a:ln>
            <a:noFill/>
          </a:ln>
        </p:spPr>
      </p:pic>
    </p:spTree>
    <p:extLst>
      <p:ext uri="{BB962C8B-B14F-4D97-AF65-F5344CB8AC3E}">
        <p14:creationId xmlns:p14="http://schemas.microsoft.com/office/powerpoint/2010/main" val="3186778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5124704" y="1247221"/>
            <a:ext cx="6096000" cy="4742965"/>
          </a:xfrm>
          <a:prstGeom prst="rect">
            <a:avLst/>
          </a:prstGeom>
        </p:spPr>
        <p:txBody>
          <a:bodyPr>
            <a:spAutoFit/>
          </a:bodyPr>
          <a:lstStyle/>
          <a:p>
            <a:pPr algn="just">
              <a:lnSpc>
                <a:spcPct val="107000"/>
              </a:lnSpc>
              <a:spcAft>
                <a:spcPts val="800"/>
              </a:spcAft>
            </a:pP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Indicadores de riesgos de información</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Toda empresa por grande o pequeña que sea está expuesta a los mismos riesgos en sus actividades básicas, lo que tiene un reflejo en sus estados financieros. Ejemplos: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Transacciones, que no están debidamente autorizadas;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Transacciones contabilizadas, que no son válidas;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Transacciones realizadas, que no están contabilizadas;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Transacciones, indebidamente valuadas;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Transacciones, que están indebidamente clasificadas;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Transacciones, que no están registradas en el periodo que corresponde;</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descr="Riesgo constante de la información personal en redes - Gaceta UNAM"/>
          <p:cNvPicPr/>
          <p:nvPr/>
        </p:nvPicPr>
        <p:blipFill>
          <a:blip r:embed="rId6">
            <a:extLst>
              <a:ext uri="{28A0092B-C50C-407E-A947-70E740481C1C}">
                <a14:useLocalDpi xmlns:a14="http://schemas.microsoft.com/office/drawing/2010/main" val="0"/>
              </a:ext>
            </a:extLst>
          </a:blip>
          <a:srcRect/>
          <a:stretch>
            <a:fillRect/>
          </a:stretch>
        </p:blipFill>
        <p:spPr bwMode="auto">
          <a:xfrm>
            <a:off x="184727" y="2228849"/>
            <a:ext cx="3968681" cy="2915806"/>
          </a:xfrm>
          <a:prstGeom prst="rect">
            <a:avLst/>
          </a:prstGeom>
          <a:noFill/>
          <a:ln>
            <a:noFill/>
          </a:ln>
        </p:spPr>
      </p:pic>
    </p:spTree>
    <p:extLst>
      <p:ext uri="{BB962C8B-B14F-4D97-AF65-F5344CB8AC3E}">
        <p14:creationId xmlns:p14="http://schemas.microsoft.com/office/powerpoint/2010/main" val="889729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583426" y="64990"/>
            <a:ext cx="7571328" cy="6429965"/>
          </a:xfrm>
          <a:prstGeom prst="rect">
            <a:avLst/>
          </a:prstGeom>
        </p:spPr>
        <p:txBody>
          <a:bodyPr wrap="square">
            <a:spAutoFit/>
          </a:bodyPr>
          <a:lstStyle/>
          <a:p>
            <a:pPr algn="just">
              <a:lnSpc>
                <a:spcPct val="107000"/>
              </a:lnSpc>
              <a:spcAft>
                <a:spcPts val="800"/>
              </a:spcAft>
            </a:pP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Indicadores de riesgos de fraude</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Manipulación de registros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Omisión de asientos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Sumas y asientos falsos o inexactos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Manipulación de documentos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Presentación de documentos falsos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Alteración de documentos </a:t>
            </a: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legítimos</a:t>
            </a:r>
            <a:endParaRPr lang="es-MX"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El auditor puede aplicar otros procedimientos cuando la información que se va a obtener de ellos pueda ser útil para la identificación de riesgos de incorrección material, incluyendo fraudes. Ejemplos:</a:t>
            </a:r>
            <a:endParaRPr lang="es-MX"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revisión de información obtenida de fuentes externas, tales como revistas de negocios y económicas, informes de analistas, de entidades bancarias o de agencias de calificación, o bien de publicaciones regulatorias o financieras.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realización de indagaciones entre los asesores jurídicos externos o entre los expertos en valoraciones a los que la entidad haya acudido.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Prevención de los Delitos de Fraude | Decis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38326"/>
            <a:ext cx="4310943" cy="411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931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adroTexto 36">
            <a:extLst>
              <a:ext uri="{FF2B5EF4-FFF2-40B4-BE49-F238E27FC236}">
                <a16:creationId xmlns:a16="http://schemas.microsoft.com/office/drawing/2014/main" id="{39E83329-D06C-5D11-46CA-094CB2D8C7FB}"/>
              </a:ext>
            </a:extLst>
          </p:cNvPr>
          <p:cNvSpPr txBox="1"/>
          <p:nvPr/>
        </p:nvSpPr>
        <p:spPr>
          <a:xfrm>
            <a:off x="304674" y="300319"/>
            <a:ext cx="4638903" cy="419548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endParaRPr lang="en-US" b="1" dirty="0">
              <a:solidFill>
                <a:schemeClr val="bg1"/>
              </a:solidFill>
              <a:latin typeface="+mj-lt"/>
              <a:ea typeface="+mj-ea"/>
              <a:cs typeface="+mj-cs"/>
            </a:endParaRPr>
          </a:p>
        </p:txBody>
      </p:sp>
      <p:sp>
        <p:nvSpPr>
          <p:cNvPr id="3" name="Rectángulo 2"/>
          <p:cNvSpPr/>
          <p:nvPr/>
        </p:nvSpPr>
        <p:spPr>
          <a:xfrm>
            <a:off x="199742" y="333438"/>
            <a:ext cx="11617378" cy="6591613"/>
          </a:xfrm>
          <a:prstGeom prst="rect">
            <a:avLst/>
          </a:prstGeom>
        </p:spPr>
        <p:txBody>
          <a:bodyPr wrap="square">
            <a:spAutoFit/>
          </a:bodyPr>
          <a:lstStyle/>
          <a:p>
            <a:pPr algn="just">
              <a:lnSpc>
                <a:spcPct val="107000"/>
              </a:lnSpc>
              <a:spcAft>
                <a:spcPts val="800"/>
              </a:spcAft>
            </a:pPr>
            <a:r>
              <a:rPr lang="es-MX" sz="2400" b="1" dirty="0">
                <a:latin typeface="Century Gothic" panose="020B0502020202020204" pitchFamily="34" charset="0"/>
                <a:ea typeface="Calibri" panose="020F0502020204030204" pitchFamily="34" charset="0"/>
                <a:cs typeface="Times New Roman" panose="02020603050405020304" pitchFamily="18" charset="0"/>
              </a:rPr>
              <a:t>Indagaciones y entrevistas con los miembros de la </a:t>
            </a:r>
            <a:r>
              <a:rPr lang="es-MX" sz="2400" b="1" dirty="0" smtClean="0">
                <a:latin typeface="Century Gothic" panose="020B0502020202020204" pitchFamily="34" charset="0"/>
                <a:ea typeface="Calibri" panose="020F0502020204030204" pitchFamily="34" charset="0"/>
                <a:cs typeface="Times New Roman" panose="02020603050405020304" pitchFamily="18" charset="0"/>
              </a:rPr>
              <a:t>Dirección</a:t>
            </a:r>
          </a:p>
          <a:p>
            <a:pPr algn="just">
              <a:lnSpc>
                <a:spcPct val="107000"/>
              </a:lnSpc>
              <a:spcAft>
                <a:spcPts val="800"/>
              </a:spcAft>
            </a:pP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dirty="0">
                <a:latin typeface="Century Gothic" panose="020B0502020202020204" pitchFamily="34" charset="0"/>
                <a:ea typeface="Calibri" panose="020F0502020204030204" pitchFamily="34" charset="0"/>
                <a:cs typeface="Times New Roman" panose="02020603050405020304" pitchFamily="18" charset="0"/>
              </a:rPr>
              <a:t>El auditor puede realizarlas con diversas personas de la entidad y entre distintos empleados con diferentes niveles de autoridad. Por ejemplo: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sz="1600" dirty="0">
                <a:latin typeface="Century Gothic" panose="020B0502020202020204" pitchFamily="34" charset="0"/>
                <a:ea typeface="Calibri" panose="020F0502020204030204" pitchFamily="34" charset="0"/>
                <a:cs typeface="Times New Roman" panose="02020603050405020304" pitchFamily="18" charset="0"/>
              </a:rPr>
              <a:t>Las indagaciones ante los responsables del gobierno de la entidad pueden ayudar al auditor a comprender el entorno en el que se preparan los estados financieros.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sz="1600" dirty="0">
                <a:latin typeface="Century Gothic" panose="020B0502020202020204" pitchFamily="34" charset="0"/>
                <a:ea typeface="Calibri" panose="020F0502020204030204" pitchFamily="34" charset="0"/>
                <a:cs typeface="Times New Roman" panose="02020603050405020304" pitchFamily="18" charset="0"/>
              </a:rPr>
              <a:t>Las indagaciones entre el personal de auditoría interna pueden proporcionar información acerca de los procedimientos de auditoría interna aplicados durante el ejercicio, relativos al diseño y a la eficacia del control interno de la entidad, así como acerca de si la dirección ha respondido de manera satisfactoria a los hallazgos derivados de dichos procedimientos.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sz="1600" dirty="0">
                <a:latin typeface="Century Gothic" panose="020B0502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sz="1600" dirty="0">
                <a:latin typeface="Century Gothic" panose="020B0502020202020204" pitchFamily="34" charset="0"/>
                <a:ea typeface="Calibri" panose="020F0502020204030204" pitchFamily="34" charset="0"/>
                <a:cs typeface="Times New Roman" panose="02020603050405020304" pitchFamily="18" charset="0"/>
              </a:rPr>
              <a:t>Las indagaciones entre empleados que participan en la puesta en marcha, procesamiento o registro de transacciones complejas o inusuales pueden ayudar al auditor a evaluar la adecuación de la selección y aplicación de ciertas políticas contables.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MX" sz="1600" dirty="0">
                <a:latin typeface="Century Gothic" panose="020B0502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sz="1600" dirty="0">
                <a:latin typeface="Century Gothic" panose="020B0502020202020204" pitchFamily="34" charset="0"/>
                <a:ea typeface="Calibri" panose="020F0502020204030204" pitchFamily="34" charset="0"/>
                <a:cs typeface="Times New Roman" panose="02020603050405020304" pitchFamily="18" charset="0"/>
              </a:rPr>
              <a:t>Las indagaciones ante los asesores jurídicos internos pueden proporcionar información acerca de cuestiones tales como litigios, cumplimiento de las disposiciones legales y reglamentarias, conocimiento de fraude o de indicios de fraude que afecten a la entidad, garantías, obligaciones post-venta, acuerdos (tales como negocios conjuntos) con socios comerciales y el significado de términos contractuales.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MX" sz="1600" dirty="0">
                <a:latin typeface="Century Gothic" panose="020B0502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1600" dirty="0">
                <a:latin typeface="Century Gothic" panose="020B0502020202020204" pitchFamily="34" charset="0"/>
                <a:ea typeface="Calibri" panose="020F0502020204030204" pitchFamily="34" charset="0"/>
                <a:cs typeface="Times New Roman" panose="02020603050405020304" pitchFamily="18" charset="0"/>
              </a:rPr>
              <a:t>Las indagaciones entre el personal de los departamentos de mercadotecnia o de ventas pueden proporcionar información acerca de los cambios en las estrategias de marketing de la entidad, tendencias de las ventas, o acuerdos contractuales con los clientes.</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944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5004924" y="1353880"/>
            <a:ext cx="6096000" cy="4746812"/>
          </a:xfrm>
          <a:prstGeom prst="rect">
            <a:avLst/>
          </a:prstGeom>
        </p:spPr>
        <p:txBody>
          <a:bodyPr>
            <a:spAutoFit/>
          </a:bodyPr>
          <a:lstStyle/>
          <a:p>
            <a:pPr algn="just">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Observación e inspección </a:t>
            </a:r>
            <a:endParaRPr lang="es-MX" sz="24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Proporcionan al auditor información acerca de la entidad y de su entorno. Ejemplos: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Las operaciones de la entidad.</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Documentos (como planes y estrategias de negocio), registros y manuales de control interno.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Informes preparados por la dirección (como por ejemplo informes de gestión trimestrales y estados financieros intermedios) y por los responsables del gobierno de la entidad (como por ejemplo actas de las reuniones del Consejo de Administración).</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Los locales e instalaciones industriales de la entidad.</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descr="Auditoria de Riesgos y Seguros - Priority | Agencia de Seguros"/>
          <p:cNvPicPr/>
          <p:nvPr/>
        </p:nvPicPr>
        <p:blipFill>
          <a:blip r:embed="rId6">
            <a:extLst>
              <a:ext uri="{28A0092B-C50C-407E-A947-70E740481C1C}">
                <a14:useLocalDpi xmlns:a14="http://schemas.microsoft.com/office/drawing/2010/main" val="0"/>
              </a:ext>
            </a:extLst>
          </a:blip>
          <a:srcRect/>
          <a:stretch>
            <a:fillRect/>
          </a:stretch>
        </p:blipFill>
        <p:spPr bwMode="auto">
          <a:xfrm>
            <a:off x="521532" y="2213610"/>
            <a:ext cx="3400960" cy="2450754"/>
          </a:xfrm>
          <a:prstGeom prst="rect">
            <a:avLst/>
          </a:prstGeom>
          <a:noFill/>
          <a:ln>
            <a:noFill/>
          </a:ln>
        </p:spPr>
      </p:pic>
    </p:spTree>
    <p:extLst>
      <p:ext uri="{BB962C8B-B14F-4D97-AF65-F5344CB8AC3E}">
        <p14:creationId xmlns:p14="http://schemas.microsoft.com/office/powerpoint/2010/main" val="1991126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4654295" y="1266958"/>
            <a:ext cx="6808362" cy="4528457"/>
          </a:xfrm>
        </p:spPr>
        <p:txBody>
          <a:bodyPr vert="horz" lIns="91440" tIns="45720" rIns="91440" bIns="45720" rtlCol="0" anchor="ctr">
            <a:normAutofit/>
          </a:bodyPr>
          <a:lstStyle/>
          <a:p>
            <a:pPr>
              <a:lnSpc>
                <a:spcPct val="90000"/>
              </a:lnSpc>
            </a:pP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endParaRPr lang="en-US" sz="2800" b="0" i="0" kern="1200" dirty="0">
              <a:solidFill>
                <a:schemeClr val="tx2"/>
              </a:solidFill>
              <a:latin typeface="+mj-lt"/>
              <a:ea typeface="+mj-ea"/>
              <a:cs typeface="+mj-cs"/>
            </a:endParaRPr>
          </a:p>
        </p:txBody>
      </p:sp>
      <p:sp>
        <p:nvSpPr>
          <p:cNvPr id="2" name="CuadroTexto 1">
            <a:extLst>
              <a:ext uri="{FF2B5EF4-FFF2-40B4-BE49-F238E27FC236}">
                <a16:creationId xmlns:a16="http://schemas.microsoft.com/office/drawing/2014/main" id="{C4BBF8D7-2C35-81B6-0E5C-8D4FDCB83773}"/>
              </a:ext>
            </a:extLst>
          </p:cNvPr>
          <p:cNvSpPr txBox="1"/>
          <p:nvPr/>
        </p:nvSpPr>
        <p:spPr>
          <a:xfrm>
            <a:off x="3538330" y="2700189"/>
            <a:ext cx="8017565" cy="830997"/>
          </a:xfrm>
          <a:prstGeom prst="rect">
            <a:avLst/>
          </a:prstGeom>
          <a:noFill/>
        </p:spPr>
        <p:txBody>
          <a:bodyPr wrap="square" rtlCol="0">
            <a:spAutoFit/>
          </a:bodyPr>
          <a:lstStyle/>
          <a:p>
            <a:r>
              <a:rPr lang="es-MX" sz="4800" b="1" dirty="0"/>
              <a:t>RECAPITULANDO….</a:t>
            </a:r>
          </a:p>
        </p:txBody>
      </p:sp>
    </p:spTree>
    <p:extLst>
      <p:ext uri="{BB962C8B-B14F-4D97-AF65-F5344CB8AC3E}">
        <p14:creationId xmlns:p14="http://schemas.microsoft.com/office/powerpoint/2010/main" val="20769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481964" y="451202"/>
            <a:ext cx="7595016" cy="6335004"/>
          </a:xfrm>
          <a:prstGeom prst="rect">
            <a:avLst/>
          </a:prstGeom>
        </p:spPr>
        <p:txBody>
          <a:bodyPr wrap="square">
            <a:spAutoFit/>
          </a:bodyPr>
          <a:lstStyle/>
          <a:p>
            <a:pPr algn="just">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Información obtenida en periodos anteriores</a:t>
            </a:r>
            <a:endParaRPr lang="es-MX"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experiencia previa del auditor con la entidad y los procedimientos de auditoría aplicados en auditorías anteriores pueden proporcionar al auditor información sobre cuestiones como: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Incorrecciones pasadas y si fueron oportunamente corregidas.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naturaleza de la entidad y su entorno, y el control interno de la entidad (incluidas las deficiencias en el control interno).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Cambios significativos que pueden haberse producido en la entidad o en sus operaciones desde el periodo anterior, que pueden facilitar al auditor la obtención de conocimiento suficiente de la entidad para identificar y valorar los riesgos de incorrección material.</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Si el auditor utiliza la información obtenida en periodos anteriores, determinará si sigue siendo relevante. Esto se debe a que los cambios en el entorno de control, por ejemplo, pueden afectar a la relevancia de la información obtenida en el ejercicio anterior.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Auditoría interna - Qué es, definición y concepto | 2022 | Econom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1" y="2221332"/>
            <a:ext cx="4282137" cy="284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25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4637904" y="548087"/>
            <a:ext cx="7398156" cy="6141233"/>
          </a:xfrm>
          <a:prstGeom prst="rect">
            <a:avLst/>
          </a:prstGeom>
        </p:spPr>
        <p:txBody>
          <a:bodyPr wrap="square">
            <a:spAutoFit/>
          </a:bodyPr>
          <a:lstStyle/>
          <a:p>
            <a:pPr algn="just">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Factores sectoriales</a:t>
            </a:r>
            <a:r>
              <a:rPr lang="es-MX"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Éstos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incluyen las condiciones relevantes relativas al sector, tales como el entorno competitivo, las relaciones con proveedores y clientes y los avances tecnológicos. Ejemplos: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El mercado y la competencia, incluida la demanda, la capacidad y la competencia en precios.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Actividad cíclica o estacional.</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Tecnología productiva relativa a los productos de la entidad.</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Disponibilidad y coste de la energía.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El sector en el que la entidad desarrolla su actividad puede dar lugar a riesgos específicos de incorrección material debidos a la naturaleza de los negocios o al grado de regulación. Por ejemplo, contratos a largo plazo pueden implicar estimaciones significativas de ingresos y gastos que den lugar a riesgos de incorrección material.</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LECTURA: Sectores Económicos – Recursos Académic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7" y="2276798"/>
            <a:ext cx="4252527" cy="306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31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695164" y="405612"/>
            <a:ext cx="7176612" cy="6426183"/>
          </a:xfrm>
          <a:prstGeom prst="rect">
            <a:avLst/>
          </a:prstGeom>
        </p:spPr>
        <p:txBody>
          <a:bodyPr wrap="square">
            <a:spAutoFit/>
          </a:bodyPr>
          <a:lstStyle/>
          <a:p>
            <a:pPr algn="just">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Factores normativos</a:t>
            </a:r>
            <a:endParaRPr lang="es-MX"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El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entorno normativo comprende, entre otros, el marco de información financiera aplicable y el entorno legal y político. Los siguientes son ejemplos de cuestiones que el auditor puede tener en cuenta: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Principios contables y prácticas sectoriales específicas.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Marco normativo en el caso de un sector regulado.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legislación y regulación que afecten significativamente a las operaciones de la entidad, incluidas las actividades de supervisión directa.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Régimen fiscal (societario y otro).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Políticas gubernamentales que afecten en la actualidad al desarrollo de la actividad de la entidad, tales como política monetaria, incluidos los controles de cambio, política fiscal, incentivos financieros (por ejemplo, programas de ayuda públicos), y políticas arancelarias o de restricción al comercio.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Requerimientos medioambientales que afecten al sector y a la actividad de la entidad.</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Imágenes de Leyes | Vectores, fotos de stock y PSD gratuitos"/>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541" y="2081340"/>
            <a:ext cx="4277385" cy="285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85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5109956" y="1676400"/>
            <a:ext cx="6318455" cy="3565143"/>
          </a:xfrm>
          <a:prstGeom prst="rect">
            <a:avLst/>
          </a:prstGeom>
        </p:spPr>
        <p:txBody>
          <a:bodyPr wrap="square">
            <a:spAutoFit/>
          </a:bodyPr>
          <a:lstStyle/>
          <a:p>
            <a:pPr algn="just">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Otros factores </a:t>
            </a:r>
            <a:r>
              <a:rPr lang="es-MX" sz="24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externos</a:t>
            </a:r>
          </a:p>
          <a:p>
            <a:pPr algn="just">
              <a:lnSpc>
                <a:spcPct val="107000"/>
              </a:lnSpc>
              <a:spcAft>
                <a:spcPts val="800"/>
              </a:spcAft>
            </a:pP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Como ejemplos de otros factores externos que afectan a la entidad y que el auditor puede considerar están:</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Las condiciones económicas generales, los tipos de interés y la disponibilidad de financiación, así como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95300" algn="just">
              <a:lnSpc>
                <a:spcPct val="107000"/>
              </a:lnSpc>
              <a:spcAft>
                <a:spcPts val="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inflación o la revaluación de la moneda.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descr="C:\Users\gabriel.benavides\AppData\Local\Microsoft\Windows\INetCache\Content.MSO\91007250.tmp"/>
          <p:cNvPicPr/>
          <p:nvPr/>
        </p:nvPicPr>
        <p:blipFill>
          <a:blip r:embed="rId6">
            <a:extLst>
              <a:ext uri="{28A0092B-C50C-407E-A947-70E740481C1C}">
                <a14:useLocalDpi xmlns:a14="http://schemas.microsoft.com/office/drawing/2010/main" val="0"/>
              </a:ext>
            </a:extLst>
          </a:blip>
          <a:srcRect/>
          <a:stretch>
            <a:fillRect/>
          </a:stretch>
        </p:blipFill>
        <p:spPr bwMode="auto">
          <a:xfrm>
            <a:off x="-3625" y="1932438"/>
            <a:ext cx="4270825" cy="2999780"/>
          </a:xfrm>
          <a:prstGeom prst="rect">
            <a:avLst/>
          </a:prstGeom>
          <a:noFill/>
          <a:ln>
            <a:noFill/>
          </a:ln>
        </p:spPr>
      </p:pic>
    </p:spTree>
    <p:extLst>
      <p:ext uri="{BB962C8B-B14F-4D97-AF65-F5344CB8AC3E}">
        <p14:creationId xmlns:p14="http://schemas.microsoft.com/office/powerpoint/2010/main" val="24985412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769052" y="431820"/>
            <a:ext cx="7176612" cy="6555641"/>
          </a:xfrm>
          <a:prstGeom prst="rect">
            <a:avLst/>
          </a:prstGeom>
        </p:spPr>
        <p:txBody>
          <a:bodyPr wrap="square">
            <a:spAutoFit/>
          </a:bodyPr>
          <a:lstStyle/>
          <a:p>
            <a:r>
              <a:rPr lang="es-MX" sz="2400" b="1" dirty="0">
                <a:solidFill>
                  <a:schemeClr val="bg1"/>
                </a:solidFill>
              </a:rPr>
              <a:t>El riesgo de negocio</a:t>
            </a:r>
          </a:p>
          <a:p>
            <a:endParaRPr lang="es-MX" dirty="0" smtClean="0">
              <a:solidFill>
                <a:schemeClr val="bg1"/>
              </a:solidFill>
            </a:endParaRPr>
          </a:p>
          <a:p>
            <a:r>
              <a:rPr lang="es-MX" dirty="0" smtClean="0">
                <a:solidFill>
                  <a:schemeClr val="bg1"/>
                </a:solidFill>
              </a:rPr>
              <a:t>Éste </a:t>
            </a:r>
            <a:r>
              <a:rPr lang="es-MX" dirty="0">
                <a:solidFill>
                  <a:schemeClr val="bg1"/>
                </a:solidFill>
              </a:rPr>
              <a:t>es más amplio que el riesgo de incorrección material en los estados financieros, aunque lo engloba. El riesgo de negocio puede surgir del cambio o de la complejidad. No reconocer la necesidad de cambio también puede dar lugar a un riesgo de negocio. Ejemplos:</a:t>
            </a:r>
          </a:p>
          <a:p>
            <a:pPr marL="285750" indent="-285750">
              <a:buFont typeface="Arial" panose="020B0604020202020204" pitchFamily="34" charset="0"/>
              <a:buChar char="•"/>
            </a:pPr>
            <a:r>
              <a:rPr lang="es-MX" dirty="0" smtClean="0">
                <a:solidFill>
                  <a:schemeClr val="bg1"/>
                </a:solidFill>
              </a:rPr>
              <a:t>El </a:t>
            </a:r>
            <a:r>
              <a:rPr lang="es-MX" dirty="0">
                <a:solidFill>
                  <a:schemeClr val="bg1"/>
                </a:solidFill>
              </a:rPr>
              <a:t>desarrollo de nuevos productos o servicios que pueden resultar fallidos;</a:t>
            </a:r>
          </a:p>
          <a:p>
            <a:pPr marL="285750" indent="-285750">
              <a:buFont typeface="Arial" panose="020B0604020202020204" pitchFamily="34" charset="0"/>
              <a:buChar char="•"/>
            </a:pPr>
            <a:r>
              <a:rPr lang="es-MX" dirty="0" smtClean="0">
                <a:solidFill>
                  <a:schemeClr val="bg1"/>
                </a:solidFill>
              </a:rPr>
              <a:t>Un </a:t>
            </a:r>
            <a:r>
              <a:rPr lang="es-MX" dirty="0">
                <a:solidFill>
                  <a:schemeClr val="bg1"/>
                </a:solidFill>
              </a:rPr>
              <a:t>mercado que, incluso si ha sido desarrollado con éxito, es inadecuado para sustentar un producto o servicio; </a:t>
            </a:r>
          </a:p>
          <a:p>
            <a:pPr marL="285750" indent="-285750">
              <a:buFont typeface="Arial" panose="020B0604020202020204" pitchFamily="34" charset="0"/>
              <a:buChar char="•"/>
            </a:pPr>
            <a:r>
              <a:rPr lang="es-MX" dirty="0" smtClean="0">
                <a:solidFill>
                  <a:schemeClr val="bg1"/>
                </a:solidFill>
              </a:rPr>
              <a:t>Defectos </a:t>
            </a:r>
            <a:r>
              <a:rPr lang="es-MX" dirty="0">
                <a:solidFill>
                  <a:schemeClr val="bg1"/>
                </a:solidFill>
              </a:rPr>
              <a:t>en un producto o servicio que pueden dar lugar a obligaciones y poner en riesgo la reputación.</a:t>
            </a:r>
          </a:p>
          <a:p>
            <a:pPr marL="285750" indent="-285750">
              <a:buFont typeface="Arial" panose="020B0604020202020204" pitchFamily="34" charset="0"/>
              <a:buChar char="•"/>
            </a:pPr>
            <a:r>
              <a:rPr lang="es-MX" dirty="0" smtClean="0">
                <a:solidFill>
                  <a:schemeClr val="bg1"/>
                </a:solidFill>
              </a:rPr>
              <a:t>Desarrollos </a:t>
            </a:r>
            <a:r>
              <a:rPr lang="es-MX" dirty="0">
                <a:solidFill>
                  <a:schemeClr val="bg1"/>
                </a:solidFill>
              </a:rPr>
              <a:t>sectoriales (un riesgo de negocio potencial relacionado puede ser, por ejemplo, que la entidad no cuente con el personal o la especialización para hacer frente a los cambios en el sector).</a:t>
            </a:r>
          </a:p>
          <a:p>
            <a:pPr marL="285750" indent="-285750">
              <a:buFont typeface="Arial" panose="020B0604020202020204" pitchFamily="34" charset="0"/>
              <a:buChar char="•"/>
            </a:pPr>
            <a:r>
              <a:rPr lang="es-MX" dirty="0" smtClean="0">
                <a:solidFill>
                  <a:schemeClr val="bg1"/>
                </a:solidFill>
              </a:rPr>
              <a:t>Nuevos </a:t>
            </a:r>
            <a:r>
              <a:rPr lang="es-MX" dirty="0">
                <a:solidFill>
                  <a:schemeClr val="bg1"/>
                </a:solidFill>
              </a:rPr>
              <a:t>productos y servicios (un riesgo de negocio potencial relacionado puede ser, por ejemplo, el aumento de las responsabilidades ligadas a los productos).</a:t>
            </a:r>
          </a:p>
          <a:p>
            <a:pPr marL="285750" indent="-285750">
              <a:buFont typeface="Arial" panose="020B0604020202020204" pitchFamily="34" charset="0"/>
              <a:buChar char="•"/>
            </a:pPr>
            <a:r>
              <a:rPr lang="es-MX" dirty="0" smtClean="0">
                <a:solidFill>
                  <a:schemeClr val="bg1"/>
                </a:solidFill>
              </a:rPr>
              <a:t>Expansión </a:t>
            </a:r>
            <a:r>
              <a:rPr lang="es-MX" dirty="0">
                <a:solidFill>
                  <a:schemeClr val="bg1"/>
                </a:solidFill>
              </a:rPr>
              <a:t>del negocio (un riesgo de negocio potencial relacionado con ello puede ser, por ejemplo, que la demanda no haya sido estimada correctamente).</a:t>
            </a:r>
          </a:p>
        </p:txBody>
      </p:sp>
      <p:pic>
        <p:nvPicPr>
          <p:cNvPr id="6146" name="Picture 2" descr="Cómo Medir el Riesgo de un Negoc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5" y="1490710"/>
            <a:ext cx="4249336" cy="447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59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748676" y="525549"/>
            <a:ext cx="7176612" cy="6278642"/>
          </a:xfrm>
          <a:prstGeom prst="rect">
            <a:avLst/>
          </a:prstGeom>
        </p:spPr>
        <p:txBody>
          <a:bodyPr wrap="square">
            <a:spAutoFit/>
          </a:bodyPr>
          <a:lstStyle/>
          <a:p>
            <a:r>
              <a:rPr lang="es-MX" sz="2400" b="1" dirty="0">
                <a:solidFill>
                  <a:schemeClr val="bg1"/>
                </a:solidFill>
              </a:rPr>
              <a:t>El riesgo de </a:t>
            </a:r>
            <a:r>
              <a:rPr lang="es-MX" sz="2400" b="1" dirty="0" smtClean="0">
                <a:solidFill>
                  <a:schemeClr val="bg1"/>
                </a:solidFill>
              </a:rPr>
              <a:t>negocio</a:t>
            </a:r>
            <a:r>
              <a:rPr lang="es-MX" b="1" dirty="0" smtClean="0">
                <a:solidFill>
                  <a:schemeClr val="bg1"/>
                </a:solidFill>
              </a:rPr>
              <a:t> (continuación)</a:t>
            </a:r>
          </a:p>
          <a:p>
            <a:endParaRPr lang="es-MX" b="1" dirty="0">
              <a:solidFill>
                <a:schemeClr val="bg1"/>
              </a:solidFill>
            </a:endParaRPr>
          </a:p>
          <a:p>
            <a:pPr marL="285750" lvl="0" indent="-285750">
              <a:buFont typeface="Arial" panose="020B0604020202020204" pitchFamily="34" charset="0"/>
              <a:buChar char="•"/>
            </a:pPr>
            <a:r>
              <a:rPr lang="es-MX" dirty="0">
                <a:solidFill>
                  <a:schemeClr val="bg1"/>
                </a:solidFill>
              </a:rPr>
              <a:t>Nuevos requerimientos contables (un riesgo de negocio potencial relacionado puede ser, por ejemplo, una implementación incompleta o incorrecta, o un incremento de los costes).</a:t>
            </a:r>
          </a:p>
          <a:p>
            <a:pPr marL="285750" lvl="0" indent="-285750">
              <a:buFont typeface="Arial" panose="020B0604020202020204" pitchFamily="34" charset="0"/>
              <a:buChar char="•"/>
            </a:pPr>
            <a:r>
              <a:rPr lang="es-MX" dirty="0">
                <a:solidFill>
                  <a:schemeClr val="bg1"/>
                </a:solidFill>
              </a:rPr>
              <a:t>Requerimientos normativos (un riesgo de negocio potencial relacionado puede ser, por ejemplo, una mayor vulnerabilidad desde un punto de vista jurídico).</a:t>
            </a:r>
          </a:p>
          <a:p>
            <a:pPr marL="285750" lvl="0" indent="-285750">
              <a:buFont typeface="Arial" panose="020B0604020202020204" pitchFamily="34" charset="0"/>
              <a:buChar char="•"/>
            </a:pPr>
            <a:r>
              <a:rPr lang="es-MX" dirty="0">
                <a:solidFill>
                  <a:schemeClr val="bg1"/>
                </a:solidFill>
              </a:rPr>
              <a:t>Requerimientos de financiación actuales y prospectivos (un riesgo de negocio potencial relacionado puede ser, por ejemplo, la pérdida de financiación debido a la incapacidad de la entidad de cumplir los requerimientos).</a:t>
            </a:r>
          </a:p>
          <a:p>
            <a:pPr marL="285750" lvl="0" indent="-285750">
              <a:buFont typeface="Arial" panose="020B0604020202020204" pitchFamily="34" charset="0"/>
              <a:buChar char="•"/>
            </a:pPr>
            <a:r>
              <a:rPr lang="es-MX" dirty="0">
                <a:solidFill>
                  <a:schemeClr val="bg1"/>
                </a:solidFill>
              </a:rPr>
              <a:t>La utilización de TI (un riesgo de negocio potencial relacionado puede ser, por ejemplo, que los sistemas y procesos sean incompatibles).</a:t>
            </a:r>
          </a:p>
          <a:p>
            <a:pPr marL="285750" lvl="0" indent="-285750">
              <a:buFont typeface="Arial" panose="020B0604020202020204" pitchFamily="34" charset="0"/>
              <a:buChar char="•"/>
            </a:pPr>
            <a:r>
              <a:rPr lang="es-MX" dirty="0">
                <a:solidFill>
                  <a:schemeClr val="bg1"/>
                </a:solidFill>
              </a:rPr>
              <a:t>Los efectos de implementar una estrategia, en especial cualquier efecto que pueda dar lugar a nuevos requerimientos contables (un riesgo de negocio potencial relacionado puede ser, por ejemplo, una implementación incompleta o incorrecta).</a:t>
            </a:r>
          </a:p>
          <a:p>
            <a:endParaRPr lang="es-MX" dirty="0" smtClean="0">
              <a:solidFill>
                <a:schemeClr val="bg1"/>
              </a:solidFill>
            </a:endParaRPr>
          </a:p>
        </p:txBody>
      </p:sp>
      <p:pic>
        <p:nvPicPr>
          <p:cNvPr id="14" name="Imagen 13" descr="C:\Users\gabriel.benavides\AppData\Local\Microsoft\Windows\INetCache\Content.MSO\13F99CDE.tmp"/>
          <p:cNvPicPr/>
          <p:nvPr/>
        </p:nvPicPr>
        <p:blipFill>
          <a:blip r:embed="rId6">
            <a:extLst>
              <a:ext uri="{28A0092B-C50C-407E-A947-70E740481C1C}">
                <a14:useLocalDpi xmlns:a14="http://schemas.microsoft.com/office/drawing/2010/main" val="0"/>
              </a:ext>
            </a:extLst>
          </a:blip>
          <a:srcRect/>
          <a:stretch>
            <a:fillRect/>
          </a:stretch>
        </p:blipFill>
        <p:spPr bwMode="auto">
          <a:xfrm>
            <a:off x="0" y="2300776"/>
            <a:ext cx="4251800" cy="2465188"/>
          </a:xfrm>
          <a:prstGeom prst="rect">
            <a:avLst/>
          </a:prstGeom>
          <a:noFill/>
          <a:ln>
            <a:noFill/>
          </a:ln>
        </p:spPr>
      </p:pic>
    </p:spTree>
    <p:extLst>
      <p:ext uri="{BB962C8B-B14F-4D97-AF65-F5344CB8AC3E}">
        <p14:creationId xmlns:p14="http://schemas.microsoft.com/office/powerpoint/2010/main" val="2607462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4642076" y="234264"/>
            <a:ext cx="7389812" cy="6722546"/>
          </a:xfrm>
          <a:prstGeom prst="rect">
            <a:avLst/>
          </a:prstGeom>
        </p:spPr>
        <p:txBody>
          <a:bodyPr wrap="square">
            <a:spAutoFit/>
          </a:bodyPr>
          <a:lstStyle/>
          <a:p>
            <a:pPr algn="just">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Medición y revisión de la evolución financiera </a:t>
            </a:r>
            <a:endParaRPr lang="es-MX"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medición y revisión de la evolución financiera tiene como finalidad comprobar si </a:t>
            </a: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ésta cumple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los objetivos fijados por la dirección. El seguimiento de los controles, en cambio, se ocupa específicamente de la eficacia del funcionamiento del control interno.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Ejemplos de información generada internamente y utilizada por la dirección para la medición y revisión de la evolución financiera, que el auditor puede tener en cuenta: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Indicadores claves de evolución (financieros y no financieros), así como ratios, tendencias y estadísticas de operaciones claves.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Análisis comparativo de la evolución financiera entre periodos.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Presupuestos, pronósticos, análisis de desviaciones, información por segmentos, así como informes de resultados por divisiones, departamentos u otros niveles.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Mediciones del desempeño de los empleados y políticas de incentivos.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Comparación de la actuación de una entidad con los de la competencia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Ahorro, inversiones y deuda - ElCapitalFinanciero.com - Noticias  Financieras de Panam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07913"/>
            <a:ext cx="4285673" cy="294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3841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676173" y="0"/>
            <a:ext cx="7389812" cy="6916317"/>
          </a:xfrm>
          <a:prstGeom prst="rect">
            <a:avLst/>
          </a:prstGeom>
        </p:spPr>
        <p:txBody>
          <a:bodyPr wrap="square">
            <a:spAutoFit/>
          </a:bodyPr>
          <a:lstStyle/>
          <a:p>
            <a:pPr>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Riesgos tecnológicos</a:t>
            </a:r>
            <a:endParaRPr lang="es-MX"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Las TI también originan riesgos específicos para el control interno de la entidad, lo que representa un riesgo potencial de incorrección material en los estados financieros incluidos, a los que el auditor debe prestar atención. ejemplos: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Sistemas o programas que procesan datos de manera inexacta, que procesan datos inexactos, o ambos.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Accesos no autorizados a los datos que pueden tener como resultado la destrucción de datos o cambios indebidos de ellos, incluido el registro de transacciones no autorizadas o inexistentes, o un registro inexacto de las transacciones.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Posibilidad de que el personal del departamento de TI obtenga permisos de acceso más allá de los necesarios para realizar sus tareas, dejando así de funcionar la segregación de funciones.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Cambios no autorizados en los datos de los archivos maestros.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Cambios no autorizados en los sistemas o programas.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No realizar cambios necesarios en los sistemas o programas.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Intervención manual inadecuada.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Pérdida potencial de datos o incapacidad de acceder a los datos del modo requerido.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Los riesgos tecnológicos de 2015: Secuestro de datos y ciberguerra -  Finanzas Digi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149" y="2417618"/>
            <a:ext cx="4113238" cy="185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089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ángulo 3"/>
          <p:cNvSpPr/>
          <p:nvPr/>
        </p:nvSpPr>
        <p:spPr>
          <a:xfrm>
            <a:off x="4990291" y="741616"/>
            <a:ext cx="6347537" cy="5936049"/>
          </a:xfrm>
          <a:prstGeom prst="rect">
            <a:avLst/>
          </a:prstGeom>
        </p:spPr>
        <p:txBody>
          <a:bodyPr wrap="square">
            <a:spAutoFit/>
          </a:bodyPr>
          <a:lstStyle/>
          <a:p>
            <a:pPr algn="just">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Riesgos en el entorno de control</a:t>
            </a:r>
            <a:endParaRPr lang="es-MX"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Entre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los elementos del entorno de control que pueden ser relevantes para el auditor se encuentran:</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comunicación y la vigilancia de la integridad y de los valores éticos</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en la organización, incluido el sector público. Se trata de elementos esenciales que influyen en la eficacia del diseño, administración y seguimiento de los controles</a:t>
            </a: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lphaLcParenR"/>
            </a:pPr>
            <a:endPar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Compromiso </a:t>
            </a: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con la competencia</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Cuestiones como la consideración por la dirección de los niveles de competencia que se requieren para determinados puestos y el modo en que dichos niveles se traducen en cualificaciones y conocimientos requeridos.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9,234 The Righteous Imágenes y Fotos - 123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10" y="1370803"/>
            <a:ext cx="4116393" cy="411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77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580644" y="0"/>
            <a:ext cx="7504756" cy="6908686"/>
          </a:xfrm>
          <a:prstGeom prst="rect">
            <a:avLst/>
          </a:prstGeom>
        </p:spPr>
        <p:txBody>
          <a:bodyPr wrap="square">
            <a:spAutoFit/>
          </a:bodyPr>
          <a:lstStyle/>
          <a:p>
            <a:pPr lvl="0" algn="just">
              <a:lnSpc>
                <a:spcPct val="107000"/>
              </a:lnSpc>
              <a:spcAft>
                <a:spcPts val="0"/>
              </a:spcAft>
            </a:pPr>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c) Participación </a:t>
            </a: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de los responsables del gobierno de la entidad</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Atributos de los responsables del gobierno de la </a:t>
            </a: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entidad,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tales como: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Su independencia con respecto a la dirección.</a:t>
            </a:r>
            <a:endParaRPr lang="es-MX"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Su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experiencia y su reputación.</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Su grado de participación y la información que reciben, así como el examen de las actividades.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 adecuación de sus actuaciones, incluido el grado con que plantean preguntas difíciles a la dirección y se realiza su seguimiento, y su interacción con los auditores internos y externos.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07000"/>
              </a:lnSpc>
              <a:spcAft>
                <a:spcPts val="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d) La filosofía y el estilo operativo de la dirección. </a:t>
            </a: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Características tales como:</a:t>
            </a:r>
            <a:endParaRPr lang="es-MX"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El enfoque con el que la dirección asume y gestiona riesgos de negocio.</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Las actitudes y actuaciones de la dirección con respecto a la información financiera.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Las actitudes de la dirección con respecto al procesamiento de la información y a las funciones de contabilidad y al personal contable.</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Honestidad empresarial ¿Cómo la defines? SMS Auditores del Ecuad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6" y="1943988"/>
            <a:ext cx="4259471" cy="272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82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9" name="Picture 58">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 name="Oval 60">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3" name="Picture 62">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5" name="Picture 64">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7" name="Rectangle 66">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69" name="Rectangle 68">
            <a:extLst>
              <a:ext uri="{FF2B5EF4-FFF2-40B4-BE49-F238E27FC236}">
                <a16:creationId xmlns:a16="http://schemas.microsoft.com/office/drawing/2014/main" id="{E6A222EB-A81E-4238-B08D-AAB1828C8E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014676C-074B-475A-8346-9C901C86C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179C4C8E-197B-4679-AE96-B5147F971C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4654295" y="1266958"/>
            <a:ext cx="6808362" cy="4528457"/>
          </a:xfrm>
        </p:spPr>
        <p:txBody>
          <a:bodyPr vert="horz" lIns="91440" tIns="45720" rIns="91440" bIns="45720" rtlCol="0" anchor="ctr">
            <a:normAutofit/>
          </a:bodyPr>
          <a:lstStyle/>
          <a:p>
            <a:pPr>
              <a:lnSpc>
                <a:spcPct val="90000"/>
              </a:lnSpc>
            </a:pP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r>
              <a:rPr lang="en-US" sz="2800" b="0" i="0" kern="1200" dirty="0">
                <a:solidFill>
                  <a:schemeClr val="tx2"/>
                </a:solidFill>
                <a:effectLst/>
                <a:latin typeface="+mj-lt"/>
                <a:ea typeface="+mj-ea"/>
                <a:cs typeface="+mj-cs"/>
              </a:rPr>
              <a:t/>
            </a:r>
            <a:br>
              <a:rPr lang="en-US" sz="2800" b="0" i="0" kern="1200" dirty="0">
                <a:solidFill>
                  <a:schemeClr val="tx2"/>
                </a:solidFill>
                <a:effectLst/>
                <a:latin typeface="+mj-lt"/>
                <a:ea typeface="+mj-ea"/>
                <a:cs typeface="+mj-cs"/>
              </a:rPr>
            </a:br>
            <a:endParaRPr lang="en-US" sz="2800" b="0" i="0" kern="1200" dirty="0">
              <a:solidFill>
                <a:schemeClr val="tx2"/>
              </a:solidFill>
              <a:latin typeface="+mj-lt"/>
              <a:ea typeface="+mj-ea"/>
              <a:cs typeface="+mj-cs"/>
            </a:endParaRPr>
          </a:p>
        </p:txBody>
      </p:sp>
      <p:sp>
        <p:nvSpPr>
          <p:cNvPr id="37" name="CuadroTexto 36">
            <a:extLst>
              <a:ext uri="{FF2B5EF4-FFF2-40B4-BE49-F238E27FC236}">
                <a16:creationId xmlns:a16="http://schemas.microsoft.com/office/drawing/2014/main" id="{39E83329-D06C-5D11-46CA-094CB2D8C7FB}"/>
              </a:ext>
            </a:extLst>
          </p:cNvPr>
          <p:cNvSpPr txBox="1"/>
          <p:nvPr/>
        </p:nvSpPr>
        <p:spPr>
          <a:xfrm>
            <a:off x="545237" y="2261177"/>
            <a:ext cx="3491775" cy="1200329"/>
          </a:xfrm>
          <a:prstGeom prst="rect">
            <a:avLst/>
          </a:prstGeom>
          <a:noFill/>
        </p:spPr>
        <p:txBody>
          <a:bodyPr wrap="square">
            <a:spAutoFit/>
          </a:bodyPr>
          <a:lstStyle/>
          <a:p>
            <a:r>
              <a:rPr lang="en-US" sz="2400" b="1" i="0" kern="1200" dirty="0">
                <a:solidFill>
                  <a:schemeClr val="tx2"/>
                </a:solidFill>
                <a:latin typeface="Candara" panose="020E0502030303020204" pitchFamily="34" charset="0"/>
                <a:ea typeface="+mj-ea"/>
                <a:cs typeface="+mj-cs"/>
              </a:rPr>
              <a:t>D</a:t>
            </a:r>
            <a:r>
              <a:rPr lang="en-US" sz="2400" b="1" i="0" kern="1200" dirty="0">
                <a:solidFill>
                  <a:schemeClr val="tx2"/>
                </a:solidFill>
                <a:effectLst/>
                <a:latin typeface="Candara" panose="020E0502030303020204" pitchFamily="34" charset="0"/>
                <a:ea typeface="+mj-ea"/>
                <a:cs typeface="+mj-cs"/>
              </a:rPr>
              <a:t>EFINICIONES PARA LOS CONCEPTOS CLAVES DE ESTA NORMA</a:t>
            </a:r>
            <a:r>
              <a:rPr lang="en-US" sz="2400" b="0" i="0" kern="1200" dirty="0">
                <a:solidFill>
                  <a:schemeClr val="tx2"/>
                </a:solidFill>
                <a:effectLst/>
                <a:latin typeface="Candara" panose="020E0502030303020204" pitchFamily="34" charset="0"/>
                <a:ea typeface="+mj-ea"/>
                <a:cs typeface="+mj-cs"/>
              </a:rPr>
              <a:t>.</a:t>
            </a:r>
            <a:endParaRPr lang="es-MX" sz="2400" dirty="0">
              <a:latin typeface="Candara" panose="020E0502030303020204" pitchFamily="34" charset="0"/>
            </a:endParaRPr>
          </a:p>
        </p:txBody>
      </p:sp>
      <p:sp>
        <p:nvSpPr>
          <p:cNvPr id="8" name="Rectángulo 7">
            <a:extLst>
              <a:ext uri="{FF2B5EF4-FFF2-40B4-BE49-F238E27FC236}">
                <a16:creationId xmlns:a16="http://schemas.microsoft.com/office/drawing/2014/main" id="{B596EB6D-1A4D-4F25-1B74-C65D7E065726}"/>
              </a:ext>
            </a:extLst>
          </p:cNvPr>
          <p:cNvSpPr/>
          <p:nvPr/>
        </p:nvSpPr>
        <p:spPr>
          <a:xfrm>
            <a:off x="5088866" y="1650651"/>
            <a:ext cx="2468184" cy="9932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kern="1200" dirty="0" err="1">
                <a:solidFill>
                  <a:schemeClr val="tx2"/>
                </a:solidFill>
                <a:effectLst/>
                <a:latin typeface="Candara" panose="020E0502030303020204" pitchFamily="34" charset="0"/>
                <a:ea typeface="+mj-ea"/>
                <a:cs typeface="+mj-cs"/>
              </a:rPr>
              <a:t>Afirmaciones</a:t>
            </a:r>
            <a:endParaRPr lang="es-MX" b="1" dirty="0">
              <a:latin typeface="Candara" panose="020E0502030303020204" pitchFamily="34" charset="0"/>
            </a:endParaRPr>
          </a:p>
        </p:txBody>
      </p:sp>
      <p:sp>
        <p:nvSpPr>
          <p:cNvPr id="39" name="Rectángulo 38">
            <a:extLst>
              <a:ext uri="{FF2B5EF4-FFF2-40B4-BE49-F238E27FC236}">
                <a16:creationId xmlns:a16="http://schemas.microsoft.com/office/drawing/2014/main" id="{EA9EFF76-2BFD-A454-207D-23AF616D3C95}"/>
              </a:ext>
            </a:extLst>
          </p:cNvPr>
          <p:cNvSpPr/>
          <p:nvPr/>
        </p:nvSpPr>
        <p:spPr>
          <a:xfrm>
            <a:off x="7943441" y="1643280"/>
            <a:ext cx="2468184" cy="9932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2"/>
                </a:solidFill>
                <a:latin typeface="Candara" panose="020E0502030303020204" pitchFamily="34" charset="0"/>
                <a:ea typeface="+mj-ea"/>
                <a:cs typeface="+mj-cs"/>
              </a:rPr>
              <a:t>Riesgo</a:t>
            </a:r>
            <a:r>
              <a:rPr lang="en-US" b="1" dirty="0">
                <a:solidFill>
                  <a:schemeClr val="tx2"/>
                </a:solidFill>
                <a:latin typeface="Candara" panose="020E0502030303020204" pitchFamily="34" charset="0"/>
                <a:ea typeface="+mj-ea"/>
                <a:cs typeface="+mj-cs"/>
              </a:rPr>
              <a:t> de </a:t>
            </a:r>
            <a:r>
              <a:rPr lang="en-US" b="1" dirty="0" err="1">
                <a:solidFill>
                  <a:schemeClr val="tx2"/>
                </a:solidFill>
                <a:latin typeface="Candara" panose="020E0502030303020204" pitchFamily="34" charset="0"/>
                <a:ea typeface="+mj-ea"/>
                <a:cs typeface="+mj-cs"/>
              </a:rPr>
              <a:t>negocio</a:t>
            </a:r>
            <a:r>
              <a:rPr lang="en-US" b="1" dirty="0">
                <a:solidFill>
                  <a:schemeClr val="tx2"/>
                </a:solidFill>
                <a:latin typeface="Candara" panose="020E0502030303020204" pitchFamily="34" charset="0"/>
                <a:ea typeface="+mj-ea"/>
                <a:cs typeface="+mj-cs"/>
              </a:rPr>
              <a:t> </a:t>
            </a:r>
            <a:endParaRPr lang="es-MX" b="1" dirty="0">
              <a:solidFill>
                <a:schemeClr val="tx2"/>
              </a:solidFill>
              <a:latin typeface="Candara" panose="020E0502030303020204" pitchFamily="34" charset="0"/>
              <a:ea typeface="+mj-ea"/>
              <a:cs typeface="+mj-cs"/>
            </a:endParaRPr>
          </a:p>
        </p:txBody>
      </p:sp>
      <p:sp>
        <p:nvSpPr>
          <p:cNvPr id="43" name="Rectángulo 42">
            <a:extLst>
              <a:ext uri="{FF2B5EF4-FFF2-40B4-BE49-F238E27FC236}">
                <a16:creationId xmlns:a16="http://schemas.microsoft.com/office/drawing/2014/main" id="{9006449D-63C9-D7A4-AC8E-029EAD4F6FB5}"/>
              </a:ext>
            </a:extLst>
          </p:cNvPr>
          <p:cNvSpPr/>
          <p:nvPr/>
        </p:nvSpPr>
        <p:spPr>
          <a:xfrm>
            <a:off x="5103896" y="3029442"/>
            <a:ext cx="2468184" cy="9932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kern="1200" dirty="0">
                <a:solidFill>
                  <a:schemeClr val="tx2"/>
                </a:solidFill>
                <a:effectLst/>
                <a:latin typeface="Candara" panose="020E0502030303020204" pitchFamily="34" charset="0"/>
                <a:ea typeface="+mj-ea"/>
                <a:cs typeface="+mj-cs"/>
              </a:rPr>
              <a:t>Control </a:t>
            </a:r>
            <a:r>
              <a:rPr lang="en-US" sz="1800" b="1" i="0" kern="1200" dirty="0" err="1">
                <a:solidFill>
                  <a:schemeClr val="tx2"/>
                </a:solidFill>
                <a:effectLst/>
                <a:latin typeface="Candara" panose="020E0502030303020204" pitchFamily="34" charset="0"/>
                <a:ea typeface="+mj-ea"/>
                <a:cs typeface="+mj-cs"/>
              </a:rPr>
              <a:t>interno</a:t>
            </a:r>
            <a:endParaRPr lang="es-MX" b="1" dirty="0">
              <a:latin typeface="Candara" panose="020E0502030303020204" pitchFamily="34" charset="0"/>
            </a:endParaRPr>
          </a:p>
        </p:txBody>
      </p:sp>
      <p:sp>
        <p:nvSpPr>
          <p:cNvPr id="45" name="Rectángulo 44">
            <a:extLst>
              <a:ext uri="{FF2B5EF4-FFF2-40B4-BE49-F238E27FC236}">
                <a16:creationId xmlns:a16="http://schemas.microsoft.com/office/drawing/2014/main" id="{5817AF29-881A-49CC-E5E2-5B17F64135A9}"/>
              </a:ext>
            </a:extLst>
          </p:cNvPr>
          <p:cNvSpPr/>
          <p:nvPr/>
        </p:nvSpPr>
        <p:spPr>
          <a:xfrm>
            <a:off x="7969628" y="3046007"/>
            <a:ext cx="2468184" cy="9932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kern="1200" dirty="0" err="1">
                <a:solidFill>
                  <a:schemeClr val="tx2"/>
                </a:solidFill>
                <a:effectLst/>
                <a:latin typeface="Candara" panose="020E0502030303020204" pitchFamily="34" charset="0"/>
                <a:ea typeface="+mj-ea"/>
                <a:cs typeface="+mj-cs"/>
              </a:rPr>
              <a:t>Procedimiento</a:t>
            </a:r>
            <a:r>
              <a:rPr lang="en-US" sz="1800" b="1" i="0" kern="1200" dirty="0">
                <a:solidFill>
                  <a:schemeClr val="tx2"/>
                </a:solidFill>
                <a:effectLst/>
                <a:latin typeface="Candara" panose="020E0502030303020204" pitchFamily="34" charset="0"/>
                <a:ea typeface="+mj-ea"/>
                <a:cs typeface="+mj-cs"/>
              </a:rPr>
              <a:t> de </a:t>
            </a:r>
            <a:r>
              <a:rPr lang="en-US" sz="1800" b="1" i="0" kern="1200" dirty="0" err="1">
                <a:solidFill>
                  <a:schemeClr val="tx2"/>
                </a:solidFill>
                <a:effectLst/>
                <a:latin typeface="Candara" panose="020E0502030303020204" pitchFamily="34" charset="0"/>
                <a:ea typeface="+mj-ea"/>
                <a:cs typeface="+mj-cs"/>
              </a:rPr>
              <a:t>valoración</a:t>
            </a:r>
            <a:r>
              <a:rPr lang="en-US" sz="1800" b="1" i="0" kern="1200" dirty="0">
                <a:solidFill>
                  <a:schemeClr val="tx2"/>
                </a:solidFill>
                <a:effectLst/>
                <a:latin typeface="Candara" panose="020E0502030303020204" pitchFamily="34" charset="0"/>
                <a:ea typeface="+mj-ea"/>
                <a:cs typeface="+mj-cs"/>
              </a:rPr>
              <a:t> de </a:t>
            </a:r>
            <a:r>
              <a:rPr lang="en-US" sz="1800" b="1" i="0" kern="1200" dirty="0" err="1">
                <a:solidFill>
                  <a:schemeClr val="tx2"/>
                </a:solidFill>
                <a:effectLst/>
                <a:latin typeface="Candara" panose="020E0502030303020204" pitchFamily="34" charset="0"/>
                <a:ea typeface="+mj-ea"/>
                <a:cs typeface="+mj-cs"/>
              </a:rPr>
              <a:t>riesgo</a:t>
            </a:r>
            <a:endParaRPr lang="es-MX" b="1" dirty="0">
              <a:latin typeface="Candara" panose="020E0502030303020204" pitchFamily="34" charset="0"/>
            </a:endParaRPr>
          </a:p>
        </p:txBody>
      </p:sp>
      <p:sp>
        <p:nvSpPr>
          <p:cNvPr id="47" name="Rectángulo 46">
            <a:extLst>
              <a:ext uri="{FF2B5EF4-FFF2-40B4-BE49-F238E27FC236}">
                <a16:creationId xmlns:a16="http://schemas.microsoft.com/office/drawing/2014/main" id="{3AC474F1-0AA5-37D3-B4E8-121E6FF9E72F}"/>
              </a:ext>
            </a:extLst>
          </p:cNvPr>
          <p:cNvSpPr/>
          <p:nvPr/>
        </p:nvSpPr>
        <p:spPr>
          <a:xfrm>
            <a:off x="6735536" y="4494068"/>
            <a:ext cx="2468184" cy="9932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kern="1200" dirty="0">
                <a:solidFill>
                  <a:schemeClr val="tx2"/>
                </a:solidFill>
                <a:effectLst/>
                <a:latin typeface="Candara" panose="020E0502030303020204" pitchFamily="34" charset="0"/>
                <a:ea typeface="+mj-ea"/>
                <a:cs typeface="+mj-cs"/>
              </a:rPr>
              <a:t>Control </a:t>
            </a:r>
            <a:r>
              <a:rPr lang="en-US" sz="1800" b="1" i="0" kern="1200" dirty="0" err="1">
                <a:solidFill>
                  <a:schemeClr val="tx2"/>
                </a:solidFill>
                <a:effectLst/>
                <a:latin typeface="Candara" panose="020E0502030303020204" pitchFamily="34" charset="0"/>
                <a:ea typeface="+mj-ea"/>
                <a:cs typeface="+mj-cs"/>
              </a:rPr>
              <a:t>interno</a:t>
            </a:r>
            <a:r>
              <a:rPr lang="en-US" sz="1800" b="1" i="0" kern="1200" dirty="0">
                <a:solidFill>
                  <a:schemeClr val="tx2"/>
                </a:solidFill>
                <a:effectLst/>
                <a:latin typeface="Candara" panose="020E0502030303020204" pitchFamily="34" charset="0"/>
                <a:ea typeface="+mj-ea"/>
                <a:cs typeface="+mj-cs"/>
              </a:rPr>
              <a:t> </a:t>
            </a:r>
            <a:r>
              <a:rPr lang="en-US" sz="1800" b="1" i="0" kern="1200" dirty="0" err="1">
                <a:solidFill>
                  <a:schemeClr val="tx2"/>
                </a:solidFill>
                <a:effectLst/>
                <a:latin typeface="Candara" panose="020E0502030303020204" pitchFamily="34" charset="0"/>
                <a:ea typeface="+mj-ea"/>
                <a:cs typeface="+mj-cs"/>
              </a:rPr>
              <a:t>Riesgo</a:t>
            </a:r>
            <a:r>
              <a:rPr lang="en-US" sz="1800" b="1" i="0" kern="1200" dirty="0">
                <a:solidFill>
                  <a:schemeClr val="tx2"/>
                </a:solidFill>
                <a:effectLst/>
                <a:latin typeface="Candara" panose="020E0502030303020204" pitchFamily="34" charset="0"/>
                <a:ea typeface="+mj-ea"/>
                <a:cs typeface="+mj-cs"/>
              </a:rPr>
              <a:t> </a:t>
            </a:r>
            <a:r>
              <a:rPr lang="en-US" sz="1800" b="1" i="0" kern="1200" dirty="0" err="1">
                <a:solidFill>
                  <a:schemeClr val="tx2"/>
                </a:solidFill>
                <a:effectLst/>
                <a:latin typeface="Candara" panose="020E0502030303020204" pitchFamily="34" charset="0"/>
                <a:ea typeface="+mj-ea"/>
                <a:cs typeface="+mj-cs"/>
              </a:rPr>
              <a:t>significativo</a:t>
            </a:r>
            <a:endParaRPr lang="es-MX" b="1" dirty="0">
              <a:latin typeface="Candara" panose="020E0502030303020204" pitchFamily="34" charset="0"/>
            </a:endParaRPr>
          </a:p>
        </p:txBody>
      </p:sp>
    </p:spTree>
    <p:extLst>
      <p:ext uri="{BB962C8B-B14F-4D97-AF65-F5344CB8AC3E}">
        <p14:creationId xmlns:p14="http://schemas.microsoft.com/office/powerpoint/2010/main" val="73211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4694325" y="735683"/>
            <a:ext cx="7285314" cy="6122317"/>
          </a:xfrm>
          <a:prstGeom prst="rect">
            <a:avLst/>
          </a:prstGeom>
        </p:spPr>
        <p:txBody>
          <a:bodyPr wrap="square">
            <a:spAutoFit/>
          </a:bodyPr>
          <a:lstStyle/>
          <a:p>
            <a:pPr lvl="0" algn="just">
              <a:lnSpc>
                <a:spcPct val="107000"/>
              </a:lnSpc>
              <a:spcAft>
                <a:spcPts val="0"/>
              </a:spcAft>
            </a:pPr>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e) Estructura </a:t>
            </a: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organizativa.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El marco en el que se planifican, ejecutan, controlan y revisan las actividades de la entidad para alcanzar sus objetivos.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f) Asignación </a:t>
            </a: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de autoridad y de responsabilidad.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Cuestiones tales como el modo en que se asignan la autoridad y la responsabilidad con respecto a las actividades de explotación, así como la manera en que se establecen las relaciones de información y las jerarquías de autorización.</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g) Políticas </a:t>
            </a: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y prácticas de recursos humanos.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Las políticas y prácticas relacionadas, por ejemplo, con la selección, orientación, formación, evaluación, tutoría, promoción, compensación y actuaciones correctoras</a:t>
            </a: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r>
              <a:rPr lang="es-MX" dirty="0">
                <a:solidFill>
                  <a:schemeClr val="bg1"/>
                </a:solidFill>
              </a:rPr>
              <a:t>  </a:t>
            </a:r>
            <a:endParaRPr lang="es-MX" dirty="0" smtClean="0">
              <a:solidFill>
                <a:schemeClr val="bg1"/>
              </a:solidFill>
            </a:endParaRPr>
          </a:p>
          <a:p>
            <a:pPr algn="just"/>
            <a:endParaRPr lang="es-MX" dirty="0">
              <a:solidFill>
                <a:schemeClr val="bg1"/>
              </a:solidFill>
            </a:endParaRPr>
          </a:p>
          <a:p>
            <a:pPr algn="just"/>
            <a:r>
              <a:rPr lang="es-MX" dirty="0">
                <a:solidFill>
                  <a:schemeClr val="bg1"/>
                </a:solidFill>
              </a:rPr>
              <a:t>Las reservas acerca de la integridad de la dirección de la entidad pueden ser tan graves que lleven al auditor a la conclusión de que el riesgo de que la dirección presente unos estados financieros incorrectos es tal que no se puede realizar una auditoría.</a:t>
            </a:r>
          </a:p>
          <a:p>
            <a:pPr lvl="0" algn="just">
              <a:lnSpc>
                <a:spcPct val="107000"/>
              </a:lnSpc>
              <a:spcAft>
                <a:spcPts val="800"/>
              </a:spcAft>
            </a:pP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La ética, intangible pero necesaria - EthicsGlob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81834"/>
            <a:ext cx="4222461" cy="245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39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642076" y="166503"/>
            <a:ext cx="7389812" cy="6524991"/>
          </a:xfrm>
          <a:prstGeom prst="rect">
            <a:avLst/>
          </a:prstGeom>
        </p:spPr>
        <p:txBody>
          <a:bodyPr wrap="square">
            <a:spAutoFit/>
          </a:bodyPr>
          <a:lstStyle/>
          <a:p>
            <a:pPr algn="just">
              <a:lnSpc>
                <a:spcPct val="107000"/>
              </a:lnSpc>
              <a:spcAft>
                <a:spcPts val="800"/>
              </a:spcAft>
            </a:pPr>
            <a:r>
              <a:rPr lang="es-MX"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Condiciones y hechos que pueden indicar la existencia de riesgos de incorrección material</a:t>
            </a:r>
            <a:endParaRPr lang="es-MX"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 </a:t>
            </a: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continuación, se presentan ejemplos de condiciones y hechos que pueden indicar la existencia de riesgos de incorrección material. Los ejemplos son enunciativos y no limitativos, y no todos ellos son relevantes, pues ello depende del encargo de auditoría.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Operaciones en regiones económicamente inestables; por ejemplo, en países con significativa devaluación de la moneda o con economías muy inflacionistas.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Operaciones expuestas a mercados volátiles; por ejemplo, comercio con futuros.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Operaciones sujetas a un alto grado de regulación compleja.</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Problemas de empresa en funcionamiento y de liquidez, incluida la pérdida de clientes significativos.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Restricciones en la disponibilidad de capital y de créditos.</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Cambios en el sector en el que opera la entidad.</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Cambios en la cadena de suministros</a:t>
            </a:r>
            <a:r>
              <a:rPr lang="es-MX"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endParaRPr lang="es-MX"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Pictogramas de peligro Lo que debe saber sobre los pictogramas de peligro  de CL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05" y="1639631"/>
            <a:ext cx="3583707" cy="35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348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618070" y="1012132"/>
            <a:ext cx="7449011" cy="5773632"/>
          </a:xfrm>
          <a:prstGeom prst="rect">
            <a:avLst/>
          </a:prstGeom>
        </p:spPr>
        <p:txBody>
          <a:bodyPr wrap="square">
            <a:spAutoFit/>
          </a:bodyPr>
          <a:lstStyle/>
          <a:p>
            <a:pPr algn="just">
              <a:lnSpc>
                <a:spcPct val="107000"/>
              </a:lnSpc>
              <a:spcAft>
                <a:spcPts val="800"/>
              </a:spcAft>
            </a:pP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Condiciones y hechos que pueden indicar la existencia de riesgos de incorrección </a:t>
            </a:r>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material</a:t>
            </a:r>
          </a:p>
          <a:p>
            <a:pPr marL="285750" lvl="0" indent="-285750">
              <a:buFont typeface="Arial" panose="020B0604020202020204" pitchFamily="34" charset="0"/>
              <a:buChar char="•"/>
            </a:pPr>
            <a:r>
              <a:rPr lang="es-MX" dirty="0">
                <a:solidFill>
                  <a:schemeClr val="bg1"/>
                </a:solidFill>
              </a:rPr>
              <a:t>Desarrollo u oferta de nuevos productos o servicios, o cambios a nuevas líneas de negocio.</a:t>
            </a:r>
          </a:p>
          <a:p>
            <a:pPr marL="285750" lvl="0" indent="-285750">
              <a:buFont typeface="Arial" panose="020B0604020202020204" pitchFamily="34" charset="0"/>
              <a:buChar char="•"/>
            </a:pPr>
            <a:r>
              <a:rPr lang="es-MX" dirty="0">
                <a:solidFill>
                  <a:schemeClr val="bg1"/>
                </a:solidFill>
              </a:rPr>
              <a:t>Expansión a nuevas ubicaciones.</a:t>
            </a:r>
          </a:p>
          <a:p>
            <a:pPr marL="285750" lvl="0" indent="-285750">
              <a:buFont typeface="Arial" panose="020B0604020202020204" pitchFamily="34" charset="0"/>
              <a:buChar char="•"/>
            </a:pPr>
            <a:r>
              <a:rPr lang="es-MX" dirty="0">
                <a:solidFill>
                  <a:schemeClr val="bg1"/>
                </a:solidFill>
              </a:rPr>
              <a:t>Cambios en la entidad, como importantes adquisiciones o reorganizaciones u otros hechos inusuales.</a:t>
            </a:r>
          </a:p>
          <a:p>
            <a:pPr marL="285750" lvl="0" indent="-285750">
              <a:buFont typeface="Arial" panose="020B0604020202020204" pitchFamily="34" charset="0"/>
              <a:buChar char="•"/>
            </a:pPr>
            <a:r>
              <a:rPr lang="es-MX" dirty="0">
                <a:solidFill>
                  <a:schemeClr val="bg1"/>
                </a:solidFill>
              </a:rPr>
              <a:t>Probabilidades de venta de entidades o de segmentos de negocio.</a:t>
            </a:r>
          </a:p>
          <a:p>
            <a:pPr marL="285750" lvl="0" indent="-285750">
              <a:buFont typeface="Arial" panose="020B0604020202020204" pitchFamily="34" charset="0"/>
              <a:buChar char="•"/>
            </a:pPr>
            <a:r>
              <a:rPr lang="es-MX" dirty="0">
                <a:solidFill>
                  <a:schemeClr val="bg1"/>
                </a:solidFill>
              </a:rPr>
              <a:t>Existencia de alianzas y de negocios conjuntos complejos.</a:t>
            </a:r>
          </a:p>
          <a:p>
            <a:pPr marL="285750" lvl="0" indent="-285750">
              <a:buFont typeface="Arial" panose="020B0604020202020204" pitchFamily="34" charset="0"/>
              <a:buChar char="•"/>
            </a:pPr>
            <a:r>
              <a:rPr lang="es-MX" dirty="0">
                <a:solidFill>
                  <a:schemeClr val="bg1"/>
                </a:solidFill>
              </a:rPr>
              <a:t>Utilización de financiación fuera de balance, entidades con cometido especial y otros acuerdos de financiación complejos.</a:t>
            </a:r>
          </a:p>
          <a:p>
            <a:pPr marL="285750" lvl="0" indent="-285750">
              <a:buFont typeface="Arial" panose="020B0604020202020204" pitchFamily="34" charset="0"/>
              <a:buChar char="•"/>
            </a:pPr>
            <a:r>
              <a:rPr lang="es-MX" dirty="0">
                <a:solidFill>
                  <a:schemeClr val="bg1"/>
                </a:solidFill>
              </a:rPr>
              <a:t>Transacciones significativas con partes vinculadas.</a:t>
            </a:r>
          </a:p>
          <a:p>
            <a:pPr marL="285750" lvl="0" indent="-285750">
              <a:buFont typeface="Arial" panose="020B0604020202020204" pitchFamily="34" charset="0"/>
              <a:buChar char="•"/>
            </a:pPr>
            <a:r>
              <a:rPr lang="es-MX" dirty="0">
                <a:solidFill>
                  <a:schemeClr val="bg1"/>
                </a:solidFill>
              </a:rPr>
              <a:t>Falta de personal con las cualificaciones necesarias en el área contable y de información financiera.</a:t>
            </a:r>
          </a:p>
          <a:p>
            <a:pPr marL="285750" lvl="0" indent="-285750">
              <a:buFont typeface="Arial" panose="020B0604020202020204" pitchFamily="34" charset="0"/>
              <a:buChar char="•"/>
            </a:pPr>
            <a:r>
              <a:rPr lang="es-MX" dirty="0">
                <a:solidFill>
                  <a:schemeClr val="bg1"/>
                </a:solidFill>
              </a:rPr>
              <a:t>Cambios en personal clave, incluida la salida de ejecutivos clave.</a:t>
            </a:r>
          </a:p>
          <a:p>
            <a:pPr marL="285750" lvl="0" indent="-285750">
              <a:buFont typeface="Arial" panose="020B0604020202020204" pitchFamily="34" charset="0"/>
              <a:buChar char="•"/>
            </a:pPr>
            <a:r>
              <a:rPr lang="es-MX" dirty="0">
                <a:solidFill>
                  <a:schemeClr val="bg1"/>
                </a:solidFill>
              </a:rPr>
              <a:t>Deficiencias en el control interno, especialmente las no tratadas por la dirección</a:t>
            </a:r>
            <a:r>
              <a:rPr lang="es-MX" dirty="0" smtClean="0">
                <a:solidFill>
                  <a:schemeClr val="bg1"/>
                </a:solidFill>
              </a:rPr>
              <a:t>.</a:t>
            </a:r>
            <a:endParaRPr lang="es-MX" dirty="0">
              <a:solidFill>
                <a:schemeClr val="bg1"/>
              </a:solidFill>
            </a:endParaRPr>
          </a:p>
        </p:txBody>
      </p:sp>
      <p:pic>
        <p:nvPicPr>
          <p:cNvPr id="13" name="Picture 2" descr="Pictogramas de peligro Lo que debe saber sobre los pictogramas de peligro  de CL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05" y="1639631"/>
            <a:ext cx="3583707" cy="35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365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695164" y="1234681"/>
            <a:ext cx="7449011" cy="4388637"/>
          </a:xfrm>
          <a:prstGeom prst="rect">
            <a:avLst/>
          </a:prstGeom>
        </p:spPr>
        <p:txBody>
          <a:bodyPr wrap="square">
            <a:spAutoFit/>
          </a:bodyPr>
          <a:lstStyle/>
          <a:p>
            <a:pPr algn="just">
              <a:lnSpc>
                <a:spcPct val="107000"/>
              </a:lnSpc>
              <a:spcAft>
                <a:spcPts val="800"/>
              </a:spcAft>
            </a:pP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Condiciones y hechos que pueden indicar la existencia de riesgos de incorrección </a:t>
            </a:r>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material</a:t>
            </a:r>
          </a:p>
          <a:p>
            <a:pPr marL="285750" lvl="0" indent="-285750">
              <a:buFont typeface="Arial" panose="020B0604020202020204" pitchFamily="34" charset="0"/>
              <a:buChar char="•"/>
            </a:pPr>
            <a:r>
              <a:rPr lang="es-MX" dirty="0" smtClean="0">
                <a:solidFill>
                  <a:schemeClr val="bg1"/>
                </a:solidFill>
              </a:rPr>
              <a:t>Incongruencias </a:t>
            </a:r>
            <a:r>
              <a:rPr lang="es-MX" dirty="0">
                <a:solidFill>
                  <a:schemeClr val="bg1"/>
                </a:solidFill>
              </a:rPr>
              <a:t>entre la estrategia de TI de la entidad y sus estrategias de negocio.</a:t>
            </a:r>
          </a:p>
          <a:p>
            <a:pPr marL="285750" lvl="0" indent="-285750">
              <a:buFont typeface="Arial" panose="020B0604020202020204" pitchFamily="34" charset="0"/>
              <a:buChar char="•"/>
            </a:pPr>
            <a:r>
              <a:rPr lang="es-MX" dirty="0">
                <a:solidFill>
                  <a:schemeClr val="bg1"/>
                </a:solidFill>
              </a:rPr>
              <a:t>Cambios en el entorno de las TI.</a:t>
            </a:r>
          </a:p>
          <a:p>
            <a:pPr marL="285750" lvl="0" indent="-285750">
              <a:buFont typeface="Arial" panose="020B0604020202020204" pitchFamily="34" charset="0"/>
              <a:buChar char="•"/>
            </a:pPr>
            <a:r>
              <a:rPr lang="es-MX" dirty="0">
                <a:solidFill>
                  <a:schemeClr val="bg1"/>
                </a:solidFill>
              </a:rPr>
              <a:t>Instalación de nuevos y significativos sistemas de TI relacionados con la información financiera.</a:t>
            </a:r>
          </a:p>
          <a:p>
            <a:pPr marL="285750" lvl="0" indent="-285750">
              <a:buFont typeface="Arial" panose="020B0604020202020204" pitchFamily="34" charset="0"/>
              <a:buChar char="•"/>
            </a:pPr>
            <a:r>
              <a:rPr lang="es-MX" dirty="0">
                <a:solidFill>
                  <a:schemeClr val="bg1"/>
                </a:solidFill>
              </a:rPr>
              <a:t>Indagaciones sobre las operaciones de la entidad o de sus resultados financieros realizadas por organismos reguladores o gubernamentales.</a:t>
            </a:r>
          </a:p>
          <a:p>
            <a:pPr marL="285750" lvl="0" indent="-285750">
              <a:buFont typeface="Arial" panose="020B0604020202020204" pitchFamily="34" charset="0"/>
              <a:buChar char="•"/>
            </a:pPr>
            <a:r>
              <a:rPr lang="es-MX" dirty="0">
                <a:solidFill>
                  <a:schemeClr val="bg1"/>
                </a:solidFill>
              </a:rPr>
              <a:t>Incorrecciones anteriores, historial de errores o un elevado número de ajustes al cierre del periodo.</a:t>
            </a:r>
          </a:p>
          <a:p>
            <a:pPr marL="285750" lvl="0" indent="-285750">
              <a:buFont typeface="Arial" panose="020B0604020202020204" pitchFamily="34" charset="0"/>
              <a:buChar char="•"/>
            </a:pPr>
            <a:r>
              <a:rPr lang="es-MX" dirty="0">
                <a:solidFill>
                  <a:schemeClr val="bg1"/>
                </a:solidFill>
              </a:rPr>
              <a:t>Número significativo de transacciones no rutinarias o no sistemáticas, incluidas transacciones </a:t>
            </a:r>
            <a:r>
              <a:rPr lang="es-MX" dirty="0" err="1">
                <a:solidFill>
                  <a:schemeClr val="bg1"/>
                </a:solidFill>
              </a:rPr>
              <a:t>intergrupo</a:t>
            </a:r>
            <a:r>
              <a:rPr lang="es-MX" dirty="0">
                <a:solidFill>
                  <a:schemeClr val="bg1"/>
                </a:solidFill>
              </a:rPr>
              <a:t> e importantes transacciones generadoras de ingresos al cierre del periodo.</a:t>
            </a:r>
          </a:p>
        </p:txBody>
      </p:sp>
      <p:pic>
        <p:nvPicPr>
          <p:cNvPr id="13" name="Picture 2" descr="Pictogramas de peligro Lo que debe saber sobre los pictogramas de peligro  de CL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05" y="1639631"/>
            <a:ext cx="3583707" cy="35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008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4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0" name="Oval 4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5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5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2" name="Freeform: Shape 61">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ángulo 1"/>
          <p:cNvSpPr/>
          <p:nvPr/>
        </p:nvSpPr>
        <p:spPr>
          <a:xfrm>
            <a:off x="4949836" y="1424385"/>
            <a:ext cx="6428447" cy="4388637"/>
          </a:xfrm>
          <a:prstGeom prst="rect">
            <a:avLst/>
          </a:prstGeom>
        </p:spPr>
        <p:txBody>
          <a:bodyPr wrap="square">
            <a:spAutoFit/>
          </a:bodyPr>
          <a:lstStyle/>
          <a:p>
            <a:pPr algn="just">
              <a:lnSpc>
                <a:spcPct val="107000"/>
              </a:lnSpc>
              <a:spcAft>
                <a:spcPts val="800"/>
              </a:spcAft>
            </a:pPr>
            <a:r>
              <a:rPr lang="es-MX"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Condiciones y hechos que pueden indicar la existencia de riesgos de incorrección </a:t>
            </a:r>
            <a:r>
              <a:rPr lang="es-MX"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material</a:t>
            </a:r>
          </a:p>
          <a:p>
            <a:pPr marL="285750" lvl="0" indent="-285750">
              <a:buFont typeface="Arial" panose="020B0604020202020204" pitchFamily="34" charset="0"/>
              <a:buChar char="•"/>
            </a:pPr>
            <a:r>
              <a:rPr lang="es-MX" dirty="0">
                <a:solidFill>
                  <a:schemeClr val="bg1"/>
                </a:solidFill>
              </a:rPr>
              <a:t>Transacciones registradas sobre la base de las intenciones de la dirección; por ejemplo, refinanciación de la deuda, activos mantenidos para la venta y clasificación de los valores negociables.</a:t>
            </a:r>
          </a:p>
          <a:p>
            <a:pPr marL="285750" lvl="0" indent="-285750">
              <a:buFont typeface="Arial" panose="020B0604020202020204" pitchFamily="34" charset="0"/>
              <a:buChar char="•"/>
            </a:pPr>
            <a:r>
              <a:rPr lang="es-MX" dirty="0">
                <a:solidFill>
                  <a:schemeClr val="bg1"/>
                </a:solidFill>
              </a:rPr>
              <a:t>Aplicación de nuevos pronunciamientos contables.</a:t>
            </a:r>
          </a:p>
          <a:p>
            <a:pPr marL="285750" lvl="0" indent="-285750">
              <a:buFont typeface="Arial" panose="020B0604020202020204" pitchFamily="34" charset="0"/>
              <a:buChar char="•"/>
            </a:pPr>
            <a:r>
              <a:rPr lang="es-MX" dirty="0">
                <a:solidFill>
                  <a:schemeClr val="bg1"/>
                </a:solidFill>
              </a:rPr>
              <a:t>Mediciones contables que conllevan procesos complejos.</a:t>
            </a:r>
          </a:p>
          <a:p>
            <a:pPr marL="285750" lvl="0" indent="-285750">
              <a:buFont typeface="Arial" panose="020B0604020202020204" pitchFamily="34" charset="0"/>
              <a:buChar char="•"/>
            </a:pPr>
            <a:r>
              <a:rPr lang="es-MX" dirty="0">
                <a:solidFill>
                  <a:schemeClr val="bg1"/>
                </a:solidFill>
              </a:rPr>
              <a:t>Hechos o transacciones que implican una incertidumbre significativa de medición, incluidas las estimaciones contables.</a:t>
            </a:r>
          </a:p>
          <a:p>
            <a:pPr marL="285750" lvl="0" indent="-285750">
              <a:buFont typeface="Arial" panose="020B0604020202020204" pitchFamily="34" charset="0"/>
              <a:buChar char="•"/>
            </a:pPr>
            <a:r>
              <a:rPr lang="es-MX" dirty="0">
                <a:solidFill>
                  <a:schemeClr val="bg1"/>
                </a:solidFill>
              </a:rPr>
              <a:t>Litigios y pasivos contingentes pendientes; por ejemplo, garantías post-venta, garantías financieras y reparación medioambiental.</a:t>
            </a:r>
          </a:p>
        </p:txBody>
      </p:sp>
      <p:pic>
        <p:nvPicPr>
          <p:cNvPr id="13" name="Picture 2" descr="Pictogramas de peligro Lo que debe saber sobre los pictogramas de peligro  de CL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05" y="1639631"/>
            <a:ext cx="3583707" cy="35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467EE80-A323-260E-219B-9DBA2C87728C}"/>
              </a:ext>
            </a:extLst>
          </p:cNvPr>
          <p:cNvSpPr>
            <a:spLocks noGrp="1"/>
          </p:cNvSpPr>
          <p:nvPr>
            <p:ph type="ctrTitle"/>
          </p:nvPr>
        </p:nvSpPr>
        <p:spPr>
          <a:xfrm>
            <a:off x="2851233" y="2252870"/>
            <a:ext cx="8825658" cy="1596859"/>
          </a:xfrm>
        </p:spPr>
        <p:txBody>
          <a:bodyPr/>
          <a:lstStyle/>
          <a:p>
            <a:r>
              <a:rPr lang="es-MX" dirty="0"/>
              <a:t>GRACIAS….</a:t>
            </a:r>
          </a:p>
        </p:txBody>
      </p:sp>
    </p:spTree>
    <p:extLst>
      <p:ext uri="{BB962C8B-B14F-4D97-AF65-F5344CB8AC3E}">
        <p14:creationId xmlns:p14="http://schemas.microsoft.com/office/powerpoint/2010/main" val="28464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1099929" y="1842052"/>
            <a:ext cx="10362727" cy="4731026"/>
          </a:xfrm>
        </p:spPr>
        <p:txBody>
          <a:bodyPr vert="horz" lIns="91440" tIns="45720" rIns="91440" bIns="45720" rtlCol="0" anchor="ctr">
            <a:normAutofit/>
          </a:bodyPr>
          <a:lstStyle/>
          <a:p>
            <a:pPr>
              <a:lnSpc>
                <a:spcPct val="90000"/>
              </a:lnSpc>
            </a:pPr>
            <a:r>
              <a:rPr lang="es-MX" sz="2400" dirty="0">
                <a:latin typeface="Candara" panose="020E0502030303020204" pitchFamily="34" charset="0"/>
              </a:rPr>
              <a:t>1.Indagaciones y entrevistas con los miembros de la Dirección .</a:t>
            </a:r>
            <a:br>
              <a:rPr lang="es-MX" sz="2400" dirty="0">
                <a:latin typeface="Candara" panose="020E0502030303020204" pitchFamily="34" charset="0"/>
              </a:rPr>
            </a:br>
            <a:r>
              <a:rPr lang="es-MX" sz="2400" dirty="0">
                <a:latin typeface="Candara" panose="020E0502030303020204" pitchFamily="34" charset="0"/>
              </a:rPr>
              <a:t>2.Procedimientos analíticos.</a:t>
            </a:r>
            <a:br>
              <a:rPr lang="es-MX" sz="2400" dirty="0">
                <a:latin typeface="Candara" panose="020E0502030303020204" pitchFamily="34" charset="0"/>
              </a:rPr>
            </a:br>
            <a:r>
              <a:rPr lang="es-MX" sz="2400" dirty="0">
                <a:latin typeface="Candara" panose="020E0502030303020204" pitchFamily="34" charset="0"/>
              </a:rPr>
              <a:t>3.Observación e inspección.</a:t>
            </a:r>
            <a:br>
              <a:rPr lang="es-MX" sz="2400" dirty="0">
                <a:latin typeface="Candara" panose="020E0502030303020204" pitchFamily="34" charset="0"/>
              </a:rPr>
            </a:br>
            <a:r>
              <a:rPr lang="es-MX" sz="2400" dirty="0">
                <a:latin typeface="Candara" panose="020E0502030303020204" pitchFamily="34" charset="0"/>
              </a:rPr>
              <a:t>4.Análisis de información de la industria.</a:t>
            </a:r>
            <a:br>
              <a:rPr lang="es-MX" sz="2400" dirty="0">
                <a:latin typeface="Candara" panose="020E0502030303020204" pitchFamily="34" charset="0"/>
              </a:rPr>
            </a:br>
            <a:r>
              <a:rPr lang="es-MX" sz="2400" dirty="0">
                <a:latin typeface="Candara" panose="020E0502030303020204" pitchFamily="34" charset="0"/>
              </a:rPr>
              <a:t>5.Consultar con expertos.</a:t>
            </a:r>
            <a:br>
              <a:rPr lang="es-MX" sz="2400" dirty="0">
                <a:latin typeface="Candara" panose="020E0502030303020204" pitchFamily="34" charset="0"/>
              </a:rPr>
            </a:br>
            <a:r>
              <a:rPr lang="es-MX" sz="2400" dirty="0">
                <a:latin typeface="Candara" panose="020E0502030303020204" pitchFamily="34" charset="0"/>
              </a:rPr>
              <a:t>6.Resultados de auditorías previas en años anteriores.</a:t>
            </a:r>
            <a:br>
              <a:rPr lang="es-MX" sz="2400" dirty="0">
                <a:latin typeface="Candara" panose="020E0502030303020204" pitchFamily="34" charset="0"/>
              </a:rPr>
            </a:br>
            <a:endParaRPr lang="en-US" sz="2400" b="0" i="0" kern="1200" dirty="0">
              <a:solidFill>
                <a:schemeClr val="tx2"/>
              </a:solidFill>
              <a:latin typeface="Candara" panose="020E0502030303020204" pitchFamily="34" charset="0"/>
            </a:endParaRPr>
          </a:p>
        </p:txBody>
      </p:sp>
      <p:sp>
        <p:nvSpPr>
          <p:cNvPr id="37" name="CuadroTexto 36">
            <a:extLst>
              <a:ext uri="{FF2B5EF4-FFF2-40B4-BE49-F238E27FC236}">
                <a16:creationId xmlns:a16="http://schemas.microsoft.com/office/drawing/2014/main" id="{39E83329-D06C-5D11-46CA-094CB2D8C7FB}"/>
              </a:ext>
            </a:extLst>
          </p:cNvPr>
          <p:cNvSpPr txBox="1"/>
          <p:nvPr/>
        </p:nvSpPr>
        <p:spPr>
          <a:xfrm>
            <a:off x="761204" y="610969"/>
            <a:ext cx="8952639" cy="830997"/>
          </a:xfrm>
          <a:prstGeom prst="rect">
            <a:avLst/>
          </a:prstGeom>
          <a:noFill/>
        </p:spPr>
        <p:txBody>
          <a:bodyPr wrap="square">
            <a:spAutoFit/>
          </a:bodyPr>
          <a:lstStyle/>
          <a:p>
            <a:r>
              <a:rPr lang="es-MX" sz="2400" b="1" dirty="0">
                <a:latin typeface="Candara" panose="020E0502030303020204" pitchFamily="34" charset="0"/>
              </a:rPr>
              <a:t>PROCEDIMIENTOS QUE DEBE REALIZAR EL AUDITOR PARA LA VALORACIÓN DEL RIESGO</a:t>
            </a:r>
          </a:p>
        </p:txBody>
      </p:sp>
    </p:spTree>
    <p:extLst>
      <p:ext uri="{BB962C8B-B14F-4D97-AF65-F5344CB8AC3E}">
        <p14:creationId xmlns:p14="http://schemas.microsoft.com/office/powerpoint/2010/main" val="131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1099929" y="1842052"/>
            <a:ext cx="10362727" cy="3697357"/>
          </a:xfrm>
        </p:spPr>
        <p:txBody>
          <a:bodyPr vert="horz" lIns="91440" tIns="45720" rIns="91440" bIns="45720" rtlCol="0" anchor="ctr">
            <a:normAutofit fontScale="90000"/>
          </a:bodyPr>
          <a:lstStyle/>
          <a:p>
            <a:pPr>
              <a:lnSpc>
                <a:spcPct val="90000"/>
              </a:lnSpc>
            </a:pPr>
            <a:r>
              <a:rPr lang="es-MX" sz="2400" dirty="0">
                <a:latin typeface="Candara" panose="020E0502030303020204" pitchFamily="34" charset="0"/>
              </a:rPr>
              <a:t>1. Factores relevantes de la industria, incluyendo la normatividad y regulaciones aplicables; factores externos, factores financieros, normas contables aplicables.</a:t>
            </a:r>
            <a:br>
              <a:rPr lang="es-MX" sz="2400" dirty="0">
                <a:latin typeface="Candara" panose="020E0502030303020204" pitchFamily="34" charset="0"/>
              </a:rPr>
            </a:br>
            <a:r>
              <a:rPr lang="es-MX" sz="2400" dirty="0">
                <a:latin typeface="Candara" panose="020E0502030303020204" pitchFamily="34" charset="0"/>
              </a:rPr>
              <a:t>2. Aspectos relacionados con la naturaleza de la entidad y su negocio.</a:t>
            </a:r>
            <a:br>
              <a:rPr lang="es-MX" sz="2400" dirty="0">
                <a:latin typeface="Candara" panose="020E0502030303020204" pitchFamily="34" charset="0"/>
              </a:rPr>
            </a:br>
            <a:r>
              <a:rPr lang="es-MX" sz="2400" dirty="0">
                <a:latin typeface="Candara" panose="020E0502030303020204" pitchFamily="34" charset="0"/>
              </a:rPr>
              <a:t>3. Políticas o bases contables sobre las cuales se reconocen y miden las transacciones.</a:t>
            </a:r>
            <a:br>
              <a:rPr lang="es-MX" sz="2400" dirty="0">
                <a:latin typeface="Candara" panose="020E0502030303020204" pitchFamily="34" charset="0"/>
              </a:rPr>
            </a:br>
            <a:r>
              <a:rPr lang="es-MX" sz="2400" dirty="0">
                <a:latin typeface="Candara" panose="020E0502030303020204" pitchFamily="34" charset="0"/>
              </a:rPr>
              <a:t>4. Conocer el plan estratégico de la Compañía y como se realiza el control y seguimiento.</a:t>
            </a:r>
            <a:br>
              <a:rPr lang="es-MX" sz="2400" dirty="0">
                <a:latin typeface="Candara" panose="020E0502030303020204" pitchFamily="34" charset="0"/>
              </a:rPr>
            </a:br>
            <a:r>
              <a:rPr lang="es-MX" sz="2400" dirty="0">
                <a:latin typeface="Candara" panose="020E0502030303020204" pitchFamily="34" charset="0"/>
              </a:rPr>
              <a:t>5. Medición y evolución financiera de la entidad6.</a:t>
            </a:r>
            <a:br>
              <a:rPr lang="es-MX" sz="2400" dirty="0">
                <a:latin typeface="Candara" panose="020E0502030303020204" pitchFamily="34" charset="0"/>
              </a:rPr>
            </a:br>
            <a:r>
              <a:rPr lang="es-MX" sz="2400" dirty="0">
                <a:latin typeface="Candara" panose="020E0502030303020204" pitchFamily="34" charset="0"/>
              </a:rPr>
              <a:t>6. Comprender y evaluar la estructura del sistema de control interno de la entidad.</a:t>
            </a:r>
            <a:br>
              <a:rPr lang="es-MX" sz="2400" dirty="0">
                <a:latin typeface="Candara" panose="020E0502030303020204" pitchFamily="34" charset="0"/>
              </a:rPr>
            </a:br>
            <a:r>
              <a:rPr lang="es-MX" sz="2400" dirty="0">
                <a:latin typeface="Candara" panose="020E0502030303020204" pitchFamily="34" charset="0"/>
              </a:rPr>
              <a:t>7. Proceso de valoración de los riesgos por parte de la entidad.</a:t>
            </a:r>
            <a:br>
              <a:rPr lang="es-MX" sz="2400" dirty="0">
                <a:latin typeface="Candara" panose="020E0502030303020204" pitchFamily="34" charset="0"/>
              </a:rPr>
            </a:br>
            <a:r>
              <a:rPr lang="es-MX" sz="2400" dirty="0">
                <a:latin typeface="Candara" panose="020E0502030303020204" pitchFamily="34" charset="0"/>
              </a:rPr>
              <a:t>8. Sistemas de información.</a:t>
            </a:r>
            <a:br>
              <a:rPr lang="es-MX" sz="2400" dirty="0">
                <a:latin typeface="Candara" panose="020E0502030303020204" pitchFamily="34" charset="0"/>
              </a:rPr>
            </a:br>
            <a:endParaRPr lang="en-US" sz="2400" b="0" i="0" kern="1200" dirty="0">
              <a:solidFill>
                <a:schemeClr val="tx2"/>
              </a:solidFill>
              <a:latin typeface="Candara" panose="020E0502030303020204" pitchFamily="34" charset="0"/>
            </a:endParaRPr>
          </a:p>
        </p:txBody>
      </p:sp>
      <p:sp>
        <p:nvSpPr>
          <p:cNvPr id="37" name="CuadroTexto 36">
            <a:extLst>
              <a:ext uri="{FF2B5EF4-FFF2-40B4-BE49-F238E27FC236}">
                <a16:creationId xmlns:a16="http://schemas.microsoft.com/office/drawing/2014/main" id="{39E83329-D06C-5D11-46CA-094CB2D8C7FB}"/>
              </a:ext>
            </a:extLst>
          </p:cNvPr>
          <p:cNvSpPr txBox="1"/>
          <p:nvPr/>
        </p:nvSpPr>
        <p:spPr>
          <a:xfrm>
            <a:off x="761204" y="610969"/>
            <a:ext cx="8952639" cy="830997"/>
          </a:xfrm>
          <a:prstGeom prst="rect">
            <a:avLst/>
          </a:prstGeom>
          <a:noFill/>
        </p:spPr>
        <p:txBody>
          <a:bodyPr wrap="square">
            <a:spAutoFit/>
          </a:bodyPr>
          <a:lstStyle/>
          <a:p>
            <a:r>
              <a:rPr lang="es-MX" sz="2400" b="1" dirty="0">
                <a:latin typeface="Candara" panose="020E0502030303020204" pitchFamily="34" charset="0"/>
              </a:rPr>
              <a:t>ASPECTOS MÍNIMOS A CONSIDERAR EN EL PROCESO DE ENTENDIMIENTO DEL NEGOCIO Y SU ENTORNO</a:t>
            </a:r>
          </a:p>
        </p:txBody>
      </p:sp>
    </p:spTree>
    <p:extLst>
      <p:ext uri="{BB962C8B-B14F-4D97-AF65-F5344CB8AC3E}">
        <p14:creationId xmlns:p14="http://schemas.microsoft.com/office/powerpoint/2010/main" val="361135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Identificación y Evaluación de Riesgos en una Auditoría de Estados  Financieros">
            <a:extLst>
              <a:ext uri="{FF2B5EF4-FFF2-40B4-BE49-F238E27FC236}">
                <a16:creationId xmlns:a16="http://schemas.microsoft.com/office/drawing/2014/main" id="{E5480D76-26C2-86AC-282D-26C6F7E3CFB0}"/>
              </a:ext>
            </a:extLst>
          </p:cNvPr>
          <p:cNvPicPr>
            <a:picLocks noChangeAspect="1" noChangeArrowheads="1"/>
          </p:cNvPicPr>
          <p:nvPr/>
        </p:nvPicPr>
        <p:blipFill rotWithShape="1">
          <a:blip r:embed="rId7">
            <a:duotone>
              <a:prstClr val="black"/>
              <a:schemeClr val="accent5">
                <a:tint val="45000"/>
                <a:satMod val="400000"/>
              </a:schemeClr>
            </a:duotone>
            <a:alphaModFix amt="25000"/>
            <a:extLst>
              <a:ext uri="{28A0092B-C50C-407E-A947-70E740481C1C}">
                <a14:useLocalDpi xmlns:a14="http://schemas.microsoft.com/office/drawing/2010/main" val="0"/>
              </a:ext>
            </a:extLst>
          </a:blip>
          <a:srcRect l="4088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2300" dirty="0"/>
              <a:t>El auditor </a:t>
            </a:r>
            <a:r>
              <a:rPr lang="en-US" sz="2300" dirty="0" err="1"/>
              <a:t>identificará</a:t>
            </a:r>
            <a:r>
              <a:rPr lang="en-US" sz="2300" dirty="0"/>
              <a:t> y </a:t>
            </a:r>
            <a:r>
              <a:rPr lang="en-US" sz="2300" dirty="0" err="1"/>
              <a:t>valorará</a:t>
            </a:r>
            <a:r>
              <a:rPr lang="en-US" sz="2300" dirty="0"/>
              <a:t> </a:t>
            </a:r>
            <a:r>
              <a:rPr lang="en-US" sz="2300" dirty="0" err="1"/>
              <a:t>los</a:t>
            </a:r>
            <a:r>
              <a:rPr lang="en-US" sz="2300" dirty="0"/>
              <a:t> </a:t>
            </a:r>
            <a:r>
              <a:rPr lang="en-US" sz="2300" dirty="0" err="1"/>
              <a:t>riesgos</a:t>
            </a:r>
            <a:r>
              <a:rPr lang="en-US" sz="2300" dirty="0"/>
              <a:t> de </a:t>
            </a:r>
            <a:r>
              <a:rPr lang="en-US" sz="2300" dirty="0" err="1"/>
              <a:t>incorreción</a:t>
            </a:r>
            <a:r>
              <a:rPr lang="en-US" sz="2300" dirty="0"/>
              <a:t> material </a:t>
            </a:r>
            <a:r>
              <a:rPr lang="en-US" sz="2300" dirty="0" err="1"/>
              <a:t>en</a:t>
            </a:r>
            <a:r>
              <a:rPr lang="en-US" sz="2300" dirty="0"/>
              <a:t>:</a:t>
            </a:r>
            <a:br>
              <a:rPr lang="en-US" sz="2300" dirty="0"/>
            </a:br>
            <a:r>
              <a:rPr lang="en-US" sz="2300" dirty="0"/>
              <a:t/>
            </a:r>
            <a:br>
              <a:rPr lang="en-US" sz="2300" dirty="0"/>
            </a:br>
            <a:r>
              <a:rPr lang="en-US" sz="2300" dirty="0"/>
              <a:t/>
            </a:r>
            <a:br>
              <a:rPr lang="en-US" sz="2300" dirty="0"/>
            </a:br>
            <a:r>
              <a:rPr lang="en-US" sz="2300" dirty="0"/>
              <a:t/>
            </a:r>
            <a:br>
              <a:rPr lang="en-US" sz="2300" dirty="0"/>
            </a:br>
            <a:r>
              <a:rPr lang="en-US" sz="2300" dirty="0"/>
              <a:t>	1. Los </a:t>
            </a:r>
            <a:r>
              <a:rPr lang="en-US" sz="2300" dirty="0" err="1"/>
              <a:t>estados</a:t>
            </a:r>
            <a:r>
              <a:rPr lang="en-US" sz="2300" dirty="0"/>
              <a:t> </a:t>
            </a:r>
            <a:r>
              <a:rPr lang="en-US" sz="2300" dirty="0" err="1"/>
              <a:t>financieros</a:t>
            </a:r>
            <a:r>
              <a:rPr lang="en-US" sz="2300" dirty="0"/>
              <a:t/>
            </a:r>
            <a:br>
              <a:rPr lang="en-US" sz="2300" dirty="0"/>
            </a:br>
            <a:r>
              <a:rPr lang="en-US" sz="2300" dirty="0"/>
              <a:t>	</a:t>
            </a:r>
            <a:br>
              <a:rPr lang="en-US" sz="2300" dirty="0"/>
            </a:br>
            <a:r>
              <a:rPr lang="en-US" sz="2300" dirty="0"/>
              <a:t>	2. </a:t>
            </a:r>
            <a:r>
              <a:rPr lang="en-US" sz="2300" dirty="0" err="1"/>
              <a:t>Afirmaciones</a:t>
            </a:r>
            <a:r>
              <a:rPr lang="en-US" sz="2300" dirty="0"/>
              <a:t> </a:t>
            </a:r>
            <a:r>
              <a:rPr lang="en-US" sz="2300" dirty="0" err="1"/>
              <a:t>sobre</a:t>
            </a:r>
            <a:r>
              <a:rPr lang="en-US" sz="2300" dirty="0"/>
              <a:t> </a:t>
            </a:r>
            <a:r>
              <a:rPr lang="en-US" sz="2300" dirty="0" err="1"/>
              <a:t>los</a:t>
            </a:r>
            <a:r>
              <a:rPr lang="en-US" sz="2300" dirty="0"/>
              <a:t> </a:t>
            </a:r>
            <a:r>
              <a:rPr lang="en-US" sz="2300" dirty="0" err="1"/>
              <a:t>tipos</a:t>
            </a:r>
            <a:r>
              <a:rPr lang="en-US" sz="2300" dirty="0"/>
              <a:t> de </a:t>
            </a:r>
            <a:r>
              <a:rPr lang="en-US" sz="2300" dirty="0" err="1"/>
              <a:t>transacciones</a:t>
            </a:r>
            <a:r>
              <a:rPr lang="en-US" sz="2300" dirty="0"/>
              <a:t>, </a:t>
            </a:r>
            <a:r>
              <a:rPr lang="en-US" sz="2300" dirty="0" err="1"/>
              <a:t>saldos</a:t>
            </a:r>
            <a:r>
              <a:rPr lang="en-US" sz="2300" dirty="0"/>
              <a:t> </a:t>
            </a:r>
            <a:r>
              <a:rPr lang="en-US" sz="2300" dirty="0" err="1"/>
              <a:t>contables</a:t>
            </a:r>
            <a:r>
              <a:rPr lang="en-US" sz="2300" dirty="0"/>
              <a:t> e 	</a:t>
            </a:r>
            <a:r>
              <a:rPr lang="en-US" sz="2300" dirty="0" err="1"/>
              <a:t>información</a:t>
            </a:r>
            <a:r>
              <a:rPr lang="en-US" sz="2300" dirty="0"/>
              <a:t> a </a:t>
            </a:r>
            <a:r>
              <a:rPr lang="en-US" sz="2300" dirty="0" err="1"/>
              <a:t>revelar</a:t>
            </a:r>
            <a:r>
              <a:rPr lang="en-US" sz="2300" dirty="0"/>
              <a:t>.</a:t>
            </a:r>
          </a:p>
        </p:txBody>
      </p:sp>
      <p:sp>
        <p:nvSpPr>
          <p:cNvPr id="83" name="Rectangle 82">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CuadroTexto 36">
            <a:extLst>
              <a:ext uri="{FF2B5EF4-FFF2-40B4-BE49-F238E27FC236}">
                <a16:creationId xmlns:a16="http://schemas.microsoft.com/office/drawing/2014/main" id="{39E83329-D06C-5D11-46CA-094CB2D8C7FB}"/>
              </a:ext>
            </a:extLst>
          </p:cNvPr>
          <p:cNvSpPr txBox="1"/>
          <p:nvPr/>
        </p:nvSpPr>
        <p:spPr>
          <a:xfrm>
            <a:off x="761204" y="610969"/>
            <a:ext cx="8952639" cy="830997"/>
          </a:xfrm>
          <a:prstGeom prst="rect">
            <a:avLst/>
          </a:prstGeom>
          <a:noFill/>
        </p:spPr>
        <p:txBody>
          <a:bodyPr wrap="square">
            <a:spAutoFit/>
          </a:bodyPr>
          <a:lstStyle/>
          <a:p>
            <a:pPr>
              <a:spcAft>
                <a:spcPts val="600"/>
              </a:spcAft>
            </a:pPr>
            <a:r>
              <a:rPr lang="es-MX" sz="2400" b="1" dirty="0">
                <a:latin typeface="Candara" panose="020E0502030303020204" pitchFamily="34" charset="0"/>
              </a:rPr>
              <a:t>IDENTIFICACIÓN Y VALORACIÓN DEL RIESGO DE INCORRECIÓN MATERIAL</a:t>
            </a:r>
            <a:endParaRPr lang="es-MX" sz="2400" b="1">
              <a:latin typeface="Candara" panose="020E0502030303020204" pitchFamily="34" charset="0"/>
            </a:endParaRPr>
          </a:p>
        </p:txBody>
      </p:sp>
    </p:spTree>
    <p:extLst>
      <p:ext uri="{BB962C8B-B14F-4D97-AF65-F5344CB8AC3E}">
        <p14:creationId xmlns:p14="http://schemas.microsoft.com/office/powerpoint/2010/main" val="16919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4855056" y="2697646"/>
            <a:ext cx="6842910" cy="3329581"/>
          </a:xfrm>
        </p:spPr>
        <p:txBody>
          <a:bodyPr vert="horz" lIns="91440" tIns="45720" rIns="91440" bIns="45720" rtlCol="0" anchor="b">
            <a:normAutofit fontScale="90000"/>
          </a:bodyPr>
          <a:lstStyle/>
          <a:p>
            <a:pPr>
              <a:lnSpc>
                <a:spcPct val="90000"/>
              </a:lnSpc>
            </a:pPr>
            <a:r>
              <a:rPr lang="es-MX" sz="2300" dirty="0">
                <a:solidFill>
                  <a:srgbClr val="EBEBEB"/>
                </a:solidFill>
              </a:rPr>
              <a:t>Los riesgos de incorrección material en los estados financieros se refieren a los que se relacionan de manera generalizada con los estados financieros en su conjunto y, potencialmente, afectan a varias afirmaciones.</a:t>
            </a:r>
            <a:r>
              <a:rPr lang="en-US" sz="2300" b="0" i="0" kern="1200" dirty="0">
                <a:solidFill>
                  <a:srgbClr val="EBEBEB"/>
                </a:solidFill>
                <a:latin typeface="+mj-lt"/>
                <a:ea typeface="+mj-ea"/>
                <a:cs typeface="+mj-cs"/>
              </a:rPr>
              <a:t/>
            </a:r>
            <a:br>
              <a:rPr lang="en-US" sz="2300" b="0" i="0" kern="1200" dirty="0">
                <a:solidFill>
                  <a:srgbClr val="EBEBEB"/>
                </a:solidFill>
                <a:latin typeface="+mj-lt"/>
                <a:ea typeface="+mj-ea"/>
                <a:cs typeface="+mj-cs"/>
              </a:rPr>
            </a:br>
            <a:r>
              <a:rPr lang="en-US" sz="2300" b="0" i="0" kern="1200" dirty="0">
                <a:solidFill>
                  <a:srgbClr val="EBEBEB"/>
                </a:solidFill>
                <a:latin typeface="+mj-lt"/>
                <a:ea typeface="+mj-ea"/>
                <a:cs typeface="+mj-cs"/>
              </a:rPr>
              <a:t/>
            </a:r>
            <a:br>
              <a:rPr lang="en-US" sz="2300" b="0" i="0" kern="1200" dirty="0">
                <a:solidFill>
                  <a:srgbClr val="EBEBEB"/>
                </a:solidFill>
                <a:latin typeface="+mj-lt"/>
                <a:ea typeface="+mj-ea"/>
                <a:cs typeface="+mj-cs"/>
              </a:rPr>
            </a:br>
            <a:r>
              <a:rPr lang="es-MX" sz="2300" dirty="0">
                <a:solidFill>
                  <a:srgbClr val="EBEBEB"/>
                </a:solidFill>
              </a:rPr>
              <a:t>Los riesgos en los estados financieros pueden ser originados en especial por un entorno de control deficiente (aunque dichos riesgos también pueden estar relacionados con otros factores, como condiciones económicas en declive). </a:t>
            </a:r>
            <a:br>
              <a:rPr lang="es-MX" sz="2300" dirty="0">
                <a:solidFill>
                  <a:srgbClr val="EBEBEB"/>
                </a:solidFill>
              </a:rPr>
            </a:br>
            <a:r>
              <a:rPr lang="es-MX" sz="2300" dirty="0">
                <a:solidFill>
                  <a:srgbClr val="EBEBEB"/>
                </a:solidFill>
              </a:rPr>
              <a:t/>
            </a:r>
            <a:br>
              <a:rPr lang="es-MX" sz="2300" dirty="0">
                <a:solidFill>
                  <a:srgbClr val="EBEBEB"/>
                </a:solidFill>
              </a:rPr>
            </a:br>
            <a:r>
              <a:rPr lang="es-MX" sz="2300" dirty="0">
                <a:solidFill>
                  <a:srgbClr val="EBEBEB"/>
                </a:solidFill>
              </a:rPr>
              <a:t>El conocimiento del control interno por parte del auditor puede generar dudas sobre la posibilidad de auditar los estados financieros de una entidad.</a:t>
            </a:r>
            <a:r>
              <a:rPr lang="en-US" sz="2300" b="0" i="0" kern="1200" dirty="0">
                <a:solidFill>
                  <a:srgbClr val="EBEBEB"/>
                </a:solidFill>
                <a:latin typeface="+mj-lt"/>
                <a:ea typeface="+mj-ea"/>
                <a:cs typeface="+mj-cs"/>
              </a:rPr>
              <a:t/>
            </a:r>
            <a:br>
              <a:rPr lang="en-US" sz="2300" b="0" i="0" kern="1200" dirty="0">
                <a:solidFill>
                  <a:srgbClr val="EBEBEB"/>
                </a:solidFill>
                <a:latin typeface="+mj-lt"/>
                <a:ea typeface="+mj-ea"/>
                <a:cs typeface="+mj-cs"/>
              </a:rPr>
            </a:br>
            <a:r>
              <a:rPr lang="en-US" sz="2300" b="0" i="0" kern="1200" dirty="0">
                <a:solidFill>
                  <a:srgbClr val="EBEBEB"/>
                </a:solidFill>
                <a:latin typeface="+mj-lt"/>
                <a:ea typeface="+mj-ea"/>
                <a:cs typeface="+mj-cs"/>
              </a:rPr>
              <a:t>	</a:t>
            </a:r>
          </a:p>
        </p:txBody>
      </p:sp>
      <p:sp>
        <p:nvSpPr>
          <p:cNvPr id="8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Identificación y Evaluación de Riesgos en una Auditoría de Estados  Financieros">
            <a:extLst>
              <a:ext uri="{FF2B5EF4-FFF2-40B4-BE49-F238E27FC236}">
                <a16:creationId xmlns:a16="http://schemas.microsoft.com/office/drawing/2014/main" id="{E5480D76-26C2-86AC-282D-26C6F7E3CF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889"/>
          <a:stretch/>
        </p:blipFill>
        <p:spPr bwMode="auto">
          <a:xfrm>
            <a:off x="647240" y="2717314"/>
            <a:ext cx="2936836" cy="16519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39E83329-D06C-5D11-46CA-094CB2D8C7FB}"/>
              </a:ext>
            </a:extLst>
          </p:cNvPr>
          <p:cNvSpPr txBox="1"/>
          <p:nvPr/>
        </p:nvSpPr>
        <p:spPr>
          <a:xfrm>
            <a:off x="761204" y="610969"/>
            <a:ext cx="8952639" cy="461665"/>
          </a:xfrm>
          <a:prstGeom prst="rect">
            <a:avLst/>
          </a:prstGeom>
          <a:noFill/>
        </p:spPr>
        <p:txBody>
          <a:bodyPr wrap="square">
            <a:spAutoFit/>
          </a:bodyPr>
          <a:lstStyle/>
          <a:p>
            <a:pPr>
              <a:spcAft>
                <a:spcPts val="600"/>
              </a:spcAft>
            </a:pPr>
            <a:r>
              <a:rPr lang="es-MX" sz="2400" b="1" dirty="0">
                <a:latin typeface="Candara" panose="020E0502030303020204" pitchFamily="34" charset="0"/>
              </a:rPr>
              <a:t>Los estados financieros</a:t>
            </a:r>
          </a:p>
        </p:txBody>
      </p:sp>
    </p:spTree>
    <p:extLst>
      <p:ext uri="{BB962C8B-B14F-4D97-AF65-F5344CB8AC3E}">
        <p14:creationId xmlns:p14="http://schemas.microsoft.com/office/powerpoint/2010/main" val="4249815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5410877" y="2003178"/>
            <a:ext cx="6795885" cy="4854822"/>
          </a:xfrm>
        </p:spPr>
        <p:txBody>
          <a:bodyPr vert="horz" lIns="91440" tIns="45720" rIns="91440" bIns="45720" rtlCol="0" anchor="t">
            <a:normAutofit/>
          </a:bodyPr>
          <a:lstStyle/>
          <a:p>
            <a:pPr>
              <a:lnSpc>
                <a:spcPct val="90000"/>
              </a:lnSpc>
            </a:pPr>
            <a:r>
              <a:rPr lang="en-US" sz="2000" dirty="0"/>
              <a:t>Los </a:t>
            </a:r>
            <a:r>
              <a:rPr lang="en-US" sz="2000" dirty="0" err="1"/>
              <a:t>riesgos</a:t>
            </a:r>
            <a:r>
              <a:rPr lang="en-US" sz="2000" dirty="0"/>
              <a:t> de </a:t>
            </a:r>
            <a:r>
              <a:rPr lang="en-US" sz="2000" dirty="0" err="1"/>
              <a:t>incorrección</a:t>
            </a:r>
            <a:r>
              <a:rPr lang="en-US" sz="2000" dirty="0"/>
              <a:t> material </a:t>
            </a:r>
            <a:r>
              <a:rPr lang="en-US" sz="2000" dirty="0" err="1"/>
              <a:t>en</a:t>
            </a:r>
            <a:r>
              <a:rPr lang="en-US" sz="2000" dirty="0"/>
              <a:t> las </a:t>
            </a:r>
            <a:r>
              <a:rPr lang="en-US" sz="2000" dirty="0" err="1"/>
              <a:t>afirmaciones</a:t>
            </a:r>
            <a:r>
              <a:rPr lang="en-US" sz="2000" dirty="0"/>
              <a:t> </a:t>
            </a:r>
            <a:r>
              <a:rPr lang="en-US" sz="2000" dirty="0" err="1"/>
              <a:t>sobre</a:t>
            </a:r>
            <a:r>
              <a:rPr lang="en-US" sz="2000" dirty="0"/>
              <a:t> </a:t>
            </a:r>
            <a:r>
              <a:rPr lang="en-US" sz="2000" dirty="0" err="1"/>
              <a:t>los</a:t>
            </a:r>
            <a:r>
              <a:rPr lang="en-US" sz="2000" dirty="0"/>
              <a:t> </a:t>
            </a:r>
            <a:r>
              <a:rPr lang="en-US" sz="2000" dirty="0" err="1"/>
              <a:t>tipos</a:t>
            </a:r>
            <a:r>
              <a:rPr lang="en-US" sz="2000" dirty="0"/>
              <a:t> de </a:t>
            </a:r>
            <a:r>
              <a:rPr lang="en-US" sz="2000" dirty="0" err="1"/>
              <a:t>transacciones</a:t>
            </a:r>
            <a:r>
              <a:rPr lang="en-US" sz="2000" dirty="0"/>
              <a:t>, </a:t>
            </a:r>
            <a:r>
              <a:rPr lang="en-US" sz="2000" dirty="0" err="1"/>
              <a:t>saldos</a:t>
            </a:r>
            <a:r>
              <a:rPr lang="en-US" sz="2000" dirty="0"/>
              <a:t> </a:t>
            </a:r>
            <a:r>
              <a:rPr lang="en-US" sz="2000" dirty="0" err="1"/>
              <a:t>contables</a:t>
            </a:r>
            <a:r>
              <a:rPr lang="en-US" sz="2000" dirty="0"/>
              <a:t> e </a:t>
            </a:r>
            <a:r>
              <a:rPr lang="en-US" sz="2000" dirty="0" err="1"/>
              <a:t>información</a:t>
            </a:r>
            <a:r>
              <a:rPr lang="en-US" sz="2000" dirty="0"/>
              <a:t> a </a:t>
            </a:r>
            <a:r>
              <a:rPr lang="en-US" sz="2000" dirty="0" err="1"/>
              <a:t>revelar</a:t>
            </a:r>
            <a:r>
              <a:rPr lang="en-US" sz="2000" dirty="0"/>
              <a:t> </a:t>
            </a:r>
            <a:r>
              <a:rPr lang="en-US" sz="2000" dirty="0" err="1"/>
              <a:t>deben</a:t>
            </a:r>
            <a:r>
              <a:rPr lang="en-US" sz="2000" dirty="0"/>
              <a:t> </a:t>
            </a:r>
            <a:r>
              <a:rPr lang="en-US" sz="2000" dirty="0" err="1"/>
              <a:t>tenerse</a:t>
            </a:r>
            <a:r>
              <a:rPr lang="en-US" sz="2000" dirty="0"/>
              <a:t> </a:t>
            </a:r>
            <a:r>
              <a:rPr lang="en-US" sz="2000" dirty="0" err="1"/>
              <a:t>en</a:t>
            </a:r>
            <a:r>
              <a:rPr lang="en-US" sz="2000" dirty="0"/>
              <a:t> </a:t>
            </a:r>
            <a:r>
              <a:rPr lang="en-US" sz="2000" dirty="0" err="1"/>
              <a:t>cuenta</a:t>
            </a:r>
            <a:r>
              <a:rPr lang="en-US" sz="2000" dirty="0"/>
              <a:t>, </a:t>
            </a:r>
            <a:r>
              <a:rPr lang="en-US" sz="2000" dirty="0" err="1"/>
              <a:t>ya</a:t>
            </a:r>
            <a:r>
              <a:rPr lang="en-US" sz="2000" dirty="0"/>
              <a:t> que </a:t>
            </a:r>
            <a:r>
              <a:rPr lang="en-US" sz="2000" dirty="0" err="1"/>
              <a:t>ello</a:t>
            </a:r>
            <a:r>
              <a:rPr lang="en-US" sz="2000" dirty="0"/>
              <a:t> </a:t>
            </a:r>
            <a:r>
              <a:rPr lang="en-US" sz="2000" dirty="0" err="1"/>
              <a:t>facilita</a:t>
            </a:r>
            <a:r>
              <a:rPr lang="en-US" sz="2000" dirty="0"/>
              <a:t> de </a:t>
            </a:r>
            <a:r>
              <a:rPr lang="en-US" sz="2000" dirty="0" err="1"/>
              <a:t>manera</a:t>
            </a:r>
            <a:r>
              <a:rPr lang="en-US" sz="2000" dirty="0"/>
              <a:t> </a:t>
            </a:r>
            <a:r>
              <a:rPr lang="en-US" sz="2000" dirty="0" err="1"/>
              <a:t>directa</a:t>
            </a:r>
            <a:r>
              <a:rPr lang="en-US" sz="2000" dirty="0"/>
              <a:t> la </a:t>
            </a:r>
            <a:r>
              <a:rPr lang="en-US" sz="2000" dirty="0" err="1"/>
              <a:t>determinación</a:t>
            </a:r>
            <a:r>
              <a:rPr lang="en-US" sz="2000" dirty="0"/>
              <a:t> de la </a:t>
            </a:r>
            <a:r>
              <a:rPr lang="en-US" sz="2000" dirty="0" err="1"/>
              <a:t>naturaleza</a:t>
            </a:r>
            <a:r>
              <a:rPr lang="en-US" sz="2000" dirty="0"/>
              <a:t>, </a:t>
            </a:r>
            <a:r>
              <a:rPr lang="en-US" sz="2000" dirty="0" err="1"/>
              <a:t>momento</a:t>
            </a:r>
            <a:r>
              <a:rPr lang="en-US" sz="2000" dirty="0"/>
              <a:t> de </a:t>
            </a:r>
            <a:r>
              <a:rPr lang="en-US" sz="2000" dirty="0" err="1"/>
              <a:t>realización</a:t>
            </a:r>
            <a:r>
              <a:rPr lang="en-US" sz="2000" dirty="0"/>
              <a:t> y </a:t>
            </a:r>
            <a:r>
              <a:rPr lang="en-US" sz="2000" dirty="0" err="1"/>
              <a:t>extensión</a:t>
            </a:r>
            <a:r>
              <a:rPr lang="en-US" sz="2000" dirty="0"/>
              <a:t> de </a:t>
            </a:r>
            <a:r>
              <a:rPr lang="en-US" sz="2000" dirty="0" err="1"/>
              <a:t>los</a:t>
            </a:r>
            <a:r>
              <a:rPr lang="en-US" sz="2000" dirty="0"/>
              <a:t> </a:t>
            </a:r>
            <a:r>
              <a:rPr lang="en-US" sz="2000" dirty="0" err="1"/>
              <a:t>procedimientos</a:t>
            </a:r>
            <a:r>
              <a:rPr lang="en-US" sz="2000" dirty="0"/>
              <a:t> de </a:t>
            </a:r>
            <a:r>
              <a:rPr lang="en-US" sz="2000" dirty="0" err="1"/>
              <a:t>auditoría</a:t>
            </a:r>
            <a:r>
              <a:rPr lang="en-US" sz="2000" dirty="0"/>
              <a:t> </a:t>
            </a:r>
            <a:r>
              <a:rPr lang="en-US" sz="2000" dirty="0" err="1"/>
              <a:t>posteriores</a:t>
            </a:r>
            <a:r>
              <a:rPr lang="en-US" sz="2000" dirty="0"/>
              <a:t> </a:t>
            </a:r>
            <a:r>
              <a:rPr lang="en-US" sz="2000" dirty="0" err="1"/>
              <a:t>relacionados</a:t>
            </a:r>
            <a:r>
              <a:rPr lang="en-US" sz="2000" dirty="0"/>
              <a:t> con las </a:t>
            </a:r>
            <a:r>
              <a:rPr lang="en-US" sz="2000" dirty="0" err="1"/>
              <a:t>afirmaciones</a:t>
            </a:r>
            <a:r>
              <a:rPr lang="en-US" sz="2000" dirty="0"/>
              <a:t> que son </a:t>
            </a:r>
            <a:r>
              <a:rPr lang="en-US" sz="2000" dirty="0" err="1"/>
              <a:t>necesarios</a:t>
            </a:r>
            <a:r>
              <a:rPr lang="en-US" sz="2000" dirty="0"/>
              <a:t> para </a:t>
            </a:r>
            <a:r>
              <a:rPr lang="en-US" sz="2000" dirty="0" err="1"/>
              <a:t>obtener</a:t>
            </a:r>
            <a:r>
              <a:rPr lang="en-US" sz="2000" dirty="0"/>
              <a:t> </a:t>
            </a:r>
            <a:r>
              <a:rPr lang="en-US" sz="2000" dirty="0" err="1"/>
              <a:t>evidencia</a:t>
            </a:r>
            <a:r>
              <a:rPr lang="en-US" sz="2000" dirty="0"/>
              <a:t> de </a:t>
            </a:r>
            <a:r>
              <a:rPr lang="en-US" sz="2000" dirty="0" err="1"/>
              <a:t>auditoría</a:t>
            </a:r>
            <a:r>
              <a:rPr lang="en-US" sz="2000" dirty="0"/>
              <a:t> </a:t>
            </a:r>
            <a:r>
              <a:rPr lang="en-US" sz="2000" dirty="0" err="1"/>
              <a:t>suficiente</a:t>
            </a:r>
            <a:r>
              <a:rPr lang="en-US" sz="2000" dirty="0"/>
              <a:t> y </a:t>
            </a:r>
            <a:r>
              <a:rPr lang="en-US" sz="2000" dirty="0" err="1"/>
              <a:t>adecuada</a:t>
            </a:r>
            <a:r>
              <a:rPr lang="en-US" sz="2000" dirty="0"/>
              <a:t>.</a:t>
            </a:r>
            <a:r>
              <a:rPr lang="en-US" sz="1800" dirty="0"/>
              <a:t/>
            </a:r>
            <a:br>
              <a:rPr lang="en-US" sz="1800" dirty="0"/>
            </a:br>
            <a:r>
              <a:rPr lang="en-US" sz="1800" dirty="0"/>
              <a:t>	</a:t>
            </a:r>
          </a:p>
        </p:txBody>
      </p:sp>
      <p:sp>
        <p:nvSpPr>
          <p:cNvPr id="8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descr="Cómo identificar los factores de riesgo inherente en una auditoría de estados  financieros?">
            <a:extLst>
              <a:ext uri="{FF2B5EF4-FFF2-40B4-BE49-F238E27FC236}">
                <a16:creationId xmlns:a16="http://schemas.microsoft.com/office/drawing/2014/main" id="{D9462785-9FE3-24EF-4752-628F3BCF6C2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420" r="49380" b="-4"/>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D6F18ACE-6E82-4ADC-8A2F-A1771B309B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CuadroTexto 36">
            <a:extLst>
              <a:ext uri="{FF2B5EF4-FFF2-40B4-BE49-F238E27FC236}">
                <a16:creationId xmlns:a16="http://schemas.microsoft.com/office/drawing/2014/main" id="{39E83329-D06C-5D11-46CA-094CB2D8C7FB}"/>
              </a:ext>
            </a:extLst>
          </p:cNvPr>
          <p:cNvSpPr txBox="1"/>
          <p:nvPr/>
        </p:nvSpPr>
        <p:spPr>
          <a:xfrm>
            <a:off x="304674" y="300319"/>
            <a:ext cx="4638903" cy="419548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b="1" dirty="0">
                <a:solidFill>
                  <a:schemeClr val="bg1"/>
                </a:solidFill>
                <a:latin typeface="+mj-lt"/>
                <a:ea typeface="+mj-ea"/>
                <a:cs typeface="+mj-cs"/>
              </a:rPr>
              <a:t>Las </a:t>
            </a:r>
            <a:r>
              <a:rPr lang="en-US" b="1" dirty="0" err="1">
                <a:solidFill>
                  <a:schemeClr val="bg1"/>
                </a:solidFill>
                <a:latin typeface="+mj-lt"/>
                <a:ea typeface="+mj-ea"/>
                <a:cs typeface="+mj-cs"/>
              </a:rPr>
              <a:t>afirmaciones</a:t>
            </a:r>
            <a:r>
              <a:rPr lang="en-US" b="1" dirty="0">
                <a:solidFill>
                  <a:schemeClr val="bg1"/>
                </a:solidFill>
                <a:latin typeface="+mj-lt"/>
                <a:ea typeface="+mj-ea"/>
                <a:cs typeface="+mj-cs"/>
              </a:rPr>
              <a:t> </a:t>
            </a:r>
            <a:r>
              <a:rPr lang="en-US" b="1" dirty="0" err="1">
                <a:solidFill>
                  <a:schemeClr val="bg1"/>
                </a:solidFill>
                <a:latin typeface="+mj-lt"/>
                <a:ea typeface="+mj-ea"/>
                <a:cs typeface="+mj-cs"/>
              </a:rPr>
              <a:t>sobre</a:t>
            </a:r>
            <a:r>
              <a:rPr lang="en-US" b="1" dirty="0">
                <a:solidFill>
                  <a:schemeClr val="bg1"/>
                </a:solidFill>
                <a:latin typeface="+mj-lt"/>
                <a:ea typeface="+mj-ea"/>
                <a:cs typeface="+mj-cs"/>
              </a:rPr>
              <a:t> </a:t>
            </a:r>
            <a:r>
              <a:rPr lang="en-US" b="1" dirty="0" err="1">
                <a:solidFill>
                  <a:schemeClr val="bg1"/>
                </a:solidFill>
                <a:latin typeface="+mj-lt"/>
                <a:ea typeface="+mj-ea"/>
                <a:cs typeface="+mj-cs"/>
              </a:rPr>
              <a:t>tipos</a:t>
            </a:r>
            <a:r>
              <a:rPr lang="en-US" b="1" dirty="0">
                <a:solidFill>
                  <a:schemeClr val="bg1"/>
                </a:solidFill>
                <a:latin typeface="+mj-lt"/>
                <a:ea typeface="+mj-ea"/>
                <a:cs typeface="+mj-cs"/>
              </a:rPr>
              <a:t> de </a:t>
            </a:r>
            <a:r>
              <a:rPr lang="en-US" b="1" dirty="0" err="1">
                <a:solidFill>
                  <a:schemeClr val="bg1"/>
                </a:solidFill>
                <a:latin typeface="+mj-lt"/>
                <a:ea typeface="+mj-ea"/>
                <a:cs typeface="+mj-cs"/>
              </a:rPr>
              <a:t>transacciones</a:t>
            </a:r>
            <a:r>
              <a:rPr lang="en-US" b="1" dirty="0">
                <a:solidFill>
                  <a:schemeClr val="bg1"/>
                </a:solidFill>
                <a:latin typeface="+mj-lt"/>
                <a:ea typeface="+mj-ea"/>
                <a:cs typeface="+mj-cs"/>
              </a:rPr>
              <a:t>, </a:t>
            </a:r>
            <a:r>
              <a:rPr lang="en-US" b="1" dirty="0" err="1">
                <a:solidFill>
                  <a:schemeClr val="bg1"/>
                </a:solidFill>
                <a:latin typeface="+mj-lt"/>
                <a:ea typeface="+mj-ea"/>
                <a:cs typeface="+mj-cs"/>
              </a:rPr>
              <a:t>saldos</a:t>
            </a:r>
            <a:r>
              <a:rPr lang="en-US" b="1" dirty="0">
                <a:solidFill>
                  <a:schemeClr val="bg1"/>
                </a:solidFill>
                <a:latin typeface="+mj-lt"/>
                <a:ea typeface="+mj-ea"/>
                <a:cs typeface="+mj-cs"/>
              </a:rPr>
              <a:t> </a:t>
            </a:r>
            <a:r>
              <a:rPr lang="en-US" b="1" dirty="0" err="1">
                <a:solidFill>
                  <a:schemeClr val="bg1"/>
                </a:solidFill>
                <a:latin typeface="+mj-lt"/>
                <a:ea typeface="+mj-ea"/>
                <a:cs typeface="+mj-cs"/>
              </a:rPr>
              <a:t>contables</a:t>
            </a:r>
            <a:r>
              <a:rPr lang="en-US" b="1" dirty="0">
                <a:solidFill>
                  <a:schemeClr val="bg1"/>
                </a:solidFill>
                <a:latin typeface="+mj-lt"/>
                <a:ea typeface="+mj-ea"/>
                <a:cs typeface="+mj-cs"/>
              </a:rPr>
              <a:t> e </a:t>
            </a:r>
            <a:r>
              <a:rPr lang="en-US" b="1" dirty="0" err="1">
                <a:solidFill>
                  <a:schemeClr val="bg1"/>
                </a:solidFill>
                <a:latin typeface="+mj-lt"/>
                <a:ea typeface="+mj-ea"/>
                <a:cs typeface="+mj-cs"/>
              </a:rPr>
              <a:t>información</a:t>
            </a:r>
            <a:r>
              <a:rPr lang="en-US" b="1" dirty="0">
                <a:solidFill>
                  <a:schemeClr val="bg1"/>
                </a:solidFill>
                <a:latin typeface="+mj-lt"/>
                <a:ea typeface="+mj-ea"/>
                <a:cs typeface="+mj-cs"/>
              </a:rPr>
              <a:t> a </a:t>
            </a:r>
            <a:r>
              <a:rPr lang="en-US" b="1" dirty="0" err="1">
                <a:solidFill>
                  <a:schemeClr val="bg1"/>
                </a:solidFill>
                <a:latin typeface="+mj-lt"/>
                <a:ea typeface="+mj-ea"/>
                <a:cs typeface="+mj-cs"/>
              </a:rPr>
              <a:t>revelar</a:t>
            </a:r>
            <a:r>
              <a:rPr lang="en-US" b="1" dirty="0">
                <a:solidFill>
                  <a:schemeClr val="bg1"/>
                </a:solidFill>
                <a:latin typeface="+mj-lt"/>
                <a:ea typeface="+mj-ea"/>
                <a:cs typeface="+mj-cs"/>
              </a:rPr>
              <a:t> que le </a:t>
            </a:r>
            <a:r>
              <a:rPr lang="en-US" b="1" dirty="0" err="1">
                <a:solidFill>
                  <a:schemeClr val="bg1"/>
                </a:solidFill>
                <a:latin typeface="+mj-lt"/>
                <a:ea typeface="+mj-ea"/>
                <a:cs typeface="+mj-cs"/>
              </a:rPr>
              <a:t>proporcionen</a:t>
            </a:r>
            <a:r>
              <a:rPr lang="en-US" b="1" dirty="0">
                <a:solidFill>
                  <a:schemeClr val="bg1"/>
                </a:solidFill>
                <a:latin typeface="+mj-lt"/>
                <a:ea typeface="+mj-ea"/>
                <a:cs typeface="+mj-cs"/>
              </a:rPr>
              <a:t> </a:t>
            </a:r>
            <a:r>
              <a:rPr lang="en-US" b="1" dirty="0" err="1">
                <a:solidFill>
                  <a:schemeClr val="bg1"/>
                </a:solidFill>
                <a:latin typeface="+mj-lt"/>
                <a:ea typeface="+mj-ea"/>
                <a:cs typeface="+mj-cs"/>
              </a:rPr>
              <a:t>una</a:t>
            </a:r>
            <a:r>
              <a:rPr lang="en-US" b="1" dirty="0">
                <a:solidFill>
                  <a:schemeClr val="bg1"/>
                </a:solidFill>
                <a:latin typeface="+mj-lt"/>
                <a:ea typeface="+mj-ea"/>
                <a:cs typeface="+mj-cs"/>
              </a:rPr>
              <a:t> base para </a:t>
            </a:r>
            <a:r>
              <a:rPr lang="en-US" b="1" dirty="0" err="1">
                <a:solidFill>
                  <a:schemeClr val="bg1"/>
                </a:solidFill>
                <a:latin typeface="+mj-lt"/>
                <a:ea typeface="+mj-ea"/>
                <a:cs typeface="+mj-cs"/>
              </a:rPr>
              <a:t>el</a:t>
            </a:r>
            <a:r>
              <a:rPr lang="en-US" b="1" dirty="0">
                <a:solidFill>
                  <a:schemeClr val="bg1"/>
                </a:solidFill>
                <a:latin typeface="+mj-lt"/>
                <a:ea typeface="+mj-ea"/>
                <a:cs typeface="+mj-cs"/>
              </a:rPr>
              <a:t> </a:t>
            </a:r>
            <a:r>
              <a:rPr lang="en-US" b="1" dirty="0" err="1">
                <a:solidFill>
                  <a:schemeClr val="bg1"/>
                </a:solidFill>
                <a:latin typeface="+mj-lt"/>
                <a:ea typeface="+mj-ea"/>
                <a:cs typeface="+mj-cs"/>
              </a:rPr>
              <a:t>diseño</a:t>
            </a:r>
            <a:r>
              <a:rPr lang="en-US" b="1" dirty="0">
                <a:solidFill>
                  <a:schemeClr val="bg1"/>
                </a:solidFill>
                <a:latin typeface="+mj-lt"/>
                <a:ea typeface="+mj-ea"/>
                <a:cs typeface="+mj-cs"/>
              </a:rPr>
              <a:t> y la </a:t>
            </a:r>
            <a:r>
              <a:rPr lang="en-US" b="1" dirty="0" err="1">
                <a:solidFill>
                  <a:schemeClr val="bg1"/>
                </a:solidFill>
                <a:latin typeface="+mj-lt"/>
                <a:ea typeface="+mj-ea"/>
                <a:cs typeface="+mj-cs"/>
              </a:rPr>
              <a:t>realización</a:t>
            </a:r>
            <a:r>
              <a:rPr lang="en-US" b="1" dirty="0">
                <a:solidFill>
                  <a:schemeClr val="bg1"/>
                </a:solidFill>
                <a:latin typeface="+mj-lt"/>
                <a:ea typeface="+mj-ea"/>
                <a:cs typeface="+mj-cs"/>
              </a:rPr>
              <a:t> de </a:t>
            </a:r>
            <a:r>
              <a:rPr lang="en-US" b="1" dirty="0" err="1">
                <a:solidFill>
                  <a:schemeClr val="bg1"/>
                </a:solidFill>
                <a:latin typeface="+mj-lt"/>
                <a:ea typeface="+mj-ea"/>
                <a:cs typeface="+mj-cs"/>
              </a:rPr>
              <a:t>los</a:t>
            </a:r>
            <a:r>
              <a:rPr lang="en-US" b="1" dirty="0">
                <a:solidFill>
                  <a:schemeClr val="bg1"/>
                </a:solidFill>
                <a:latin typeface="+mj-lt"/>
                <a:ea typeface="+mj-ea"/>
                <a:cs typeface="+mj-cs"/>
              </a:rPr>
              <a:t> </a:t>
            </a:r>
            <a:r>
              <a:rPr lang="en-US" b="1" dirty="0" err="1">
                <a:solidFill>
                  <a:schemeClr val="bg1"/>
                </a:solidFill>
                <a:latin typeface="+mj-lt"/>
                <a:ea typeface="+mj-ea"/>
                <a:cs typeface="+mj-cs"/>
              </a:rPr>
              <a:t>procedimientos</a:t>
            </a:r>
            <a:r>
              <a:rPr lang="en-US" b="1" dirty="0">
                <a:solidFill>
                  <a:schemeClr val="bg1"/>
                </a:solidFill>
                <a:latin typeface="+mj-lt"/>
                <a:ea typeface="+mj-ea"/>
                <a:cs typeface="+mj-cs"/>
              </a:rPr>
              <a:t> de </a:t>
            </a:r>
            <a:r>
              <a:rPr lang="en-US" b="1" dirty="0" err="1">
                <a:solidFill>
                  <a:schemeClr val="bg1"/>
                </a:solidFill>
                <a:latin typeface="+mj-lt"/>
                <a:ea typeface="+mj-ea"/>
                <a:cs typeface="+mj-cs"/>
              </a:rPr>
              <a:t>auditoría</a:t>
            </a:r>
            <a:r>
              <a:rPr lang="en-US" b="1" dirty="0">
                <a:solidFill>
                  <a:schemeClr val="bg1"/>
                </a:solidFill>
                <a:latin typeface="+mj-lt"/>
                <a:ea typeface="+mj-ea"/>
                <a:cs typeface="+mj-cs"/>
              </a:rPr>
              <a:t> </a:t>
            </a:r>
            <a:r>
              <a:rPr lang="en-US" b="1" dirty="0" err="1">
                <a:solidFill>
                  <a:schemeClr val="bg1"/>
                </a:solidFill>
                <a:latin typeface="+mj-lt"/>
                <a:ea typeface="+mj-ea"/>
                <a:cs typeface="+mj-cs"/>
              </a:rPr>
              <a:t>posteriores</a:t>
            </a:r>
            <a:r>
              <a:rPr lang="en-US" b="1" dirty="0">
                <a:solidFill>
                  <a:schemeClr val="bg1"/>
                </a:solidFill>
                <a:latin typeface="+mj-lt"/>
                <a:ea typeface="+mj-ea"/>
                <a:cs typeface="+mj-cs"/>
              </a:rPr>
              <a:t>.  </a:t>
            </a:r>
          </a:p>
        </p:txBody>
      </p:sp>
    </p:spTree>
    <p:extLst>
      <p:ext uri="{BB962C8B-B14F-4D97-AF65-F5344CB8AC3E}">
        <p14:creationId xmlns:p14="http://schemas.microsoft.com/office/powerpoint/2010/main" val="270757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B495FA-009F-2CE2-16D0-33FCC40E0B7F}"/>
              </a:ext>
            </a:extLst>
          </p:cNvPr>
          <p:cNvSpPr>
            <a:spLocks noGrp="1"/>
          </p:cNvSpPr>
          <p:nvPr>
            <p:ph type="title"/>
          </p:nvPr>
        </p:nvSpPr>
        <p:spPr>
          <a:xfrm>
            <a:off x="931642" y="3429000"/>
            <a:ext cx="8888218" cy="4854822"/>
          </a:xfrm>
        </p:spPr>
        <p:txBody>
          <a:bodyPr vert="horz" lIns="91440" tIns="45720" rIns="91440" bIns="45720" rtlCol="0" anchor="t">
            <a:normAutofit/>
          </a:bodyPr>
          <a:lstStyle/>
          <a:p>
            <a:pPr>
              <a:lnSpc>
                <a:spcPct val="90000"/>
              </a:lnSpc>
            </a:pPr>
            <a:r>
              <a:rPr lang="es-MX" sz="2000" dirty="0"/>
              <a:t>1. Afirmaciones sobre tipos de transacciones y hechos durante el periodo objeto de auditoría. </a:t>
            </a:r>
            <a:br>
              <a:rPr lang="es-MX" sz="2000" dirty="0"/>
            </a:br>
            <a:r>
              <a:rPr lang="es-MX" sz="2000" dirty="0"/>
              <a:t/>
            </a:r>
            <a:br>
              <a:rPr lang="es-MX" sz="2000" dirty="0"/>
            </a:br>
            <a:r>
              <a:rPr lang="es-MX" sz="2000" dirty="0"/>
              <a:t>2. Afirmaciones sobre saldos contables al cierre del periodo.</a:t>
            </a:r>
            <a:br>
              <a:rPr lang="es-MX" sz="2000" dirty="0"/>
            </a:br>
            <a:r>
              <a:rPr lang="es-MX" sz="2000" dirty="0"/>
              <a:t/>
            </a:r>
            <a:br>
              <a:rPr lang="es-MX" sz="2000" dirty="0"/>
            </a:br>
            <a:r>
              <a:rPr lang="es-MX" sz="2000" dirty="0"/>
              <a:t>3. Afirmaciones sobre la presentación e información a revelar.</a:t>
            </a:r>
            <a:endParaRPr lang="en-US" sz="1800" dirty="0"/>
          </a:p>
        </p:txBody>
      </p:sp>
      <p:sp>
        <p:nvSpPr>
          <p:cNvPr id="37" name="CuadroTexto 36">
            <a:extLst>
              <a:ext uri="{FF2B5EF4-FFF2-40B4-BE49-F238E27FC236}">
                <a16:creationId xmlns:a16="http://schemas.microsoft.com/office/drawing/2014/main" id="{39E83329-D06C-5D11-46CA-094CB2D8C7FB}"/>
              </a:ext>
            </a:extLst>
          </p:cNvPr>
          <p:cNvSpPr txBox="1"/>
          <p:nvPr/>
        </p:nvSpPr>
        <p:spPr>
          <a:xfrm>
            <a:off x="304674" y="300319"/>
            <a:ext cx="4638903" cy="419548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endParaRPr lang="en-US" b="1" dirty="0">
              <a:solidFill>
                <a:schemeClr val="bg1"/>
              </a:solidFill>
              <a:latin typeface="+mj-lt"/>
              <a:ea typeface="+mj-ea"/>
              <a:cs typeface="+mj-cs"/>
            </a:endParaRPr>
          </a:p>
        </p:txBody>
      </p:sp>
      <p:sp>
        <p:nvSpPr>
          <p:cNvPr id="15" name="CuadroTexto 14">
            <a:extLst>
              <a:ext uri="{FF2B5EF4-FFF2-40B4-BE49-F238E27FC236}">
                <a16:creationId xmlns:a16="http://schemas.microsoft.com/office/drawing/2014/main" id="{FAF0A678-A8CD-6BDB-E077-6B2E527B00A5}"/>
              </a:ext>
            </a:extLst>
          </p:cNvPr>
          <p:cNvSpPr txBox="1"/>
          <p:nvPr/>
        </p:nvSpPr>
        <p:spPr>
          <a:xfrm>
            <a:off x="699390" y="941330"/>
            <a:ext cx="9352722" cy="923330"/>
          </a:xfrm>
          <a:prstGeom prst="rect">
            <a:avLst/>
          </a:prstGeom>
          <a:noFill/>
        </p:spPr>
        <p:txBody>
          <a:bodyPr wrap="square">
            <a:spAutoFit/>
          </a:bodyPr>
          <a:lstStyle/>
          <a:p>
            <a:r>
              <a:rPr lang="es-MX" dirty="0"/>
              <a:t>Las afirmaciones utilizadas por el auditor para considerar los distintos tipos de potenciales incorrecciones que pueden ocurrir se pueden clasificar en las tres categorías siguientes y pueden adoptar las siguientes formas: </a:t>
            </a:r>
          </a:p>
        </p:txBody>
      </p:sp>
    </p:spTree>
    <p:extLst>
      <p:ext uri="{BB962C8B-B14F-4D97-AF65-F5344CB8AC3E}">
        <p14:creationId xmlns:p14="http://schemas.microsoft.com/office/powerpoint/2010/main" val="21613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TM02900771[[fn=Segmento]]</Template>
  <TotalTime>1518</TotalTime>
  <Words>3771</Words>
  <Application>Microsoft Office PowerPoint</Application>
  <PresentationFormat>Panorámica</PresentationFormat>
  <Paragraphs>205</Paragraphs>
  <Slides>35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Arial</vt:lpstr>
      <vt:lpstr>Calibri</vt:lpstr>
      <vt:lpstr>Candara</vt:lpstr>
      <vt:lpstr>Century Gothic</vt:lpstr>
      <vt:lpstr>Poppins</vt:lpstr>
      <vt:lpstr>Symbol</vt:lpstr>
      <vt:lpstr>Times New Roman</vt:lpstr>
      <vt:lpstr>Wingdings 3</vt:lpstr>
      <vt:lpstr>Ion</vt:lpstr>
      <vt:lpstr>Norma Internacional de Auditoría (NIA) 315 IDENTIFICACIÓN Y VALORACIÓN DE LOS RIESGOS DE INCORRECCIÓN MATERIAL MEDIANTE EL CONOCIMIENTO DE LA ENTIDAD Y DE SU ENTORNO </vt:lpstr>
      <vt:lpstr>        </vt:lpstr>
      <vt:lpstr>        </vt:lpstr>
      <vt:lpstr>1.Indagaciones y entrevistas con los miembros de la Dirección . 2.Procedimientos analíticos. 3.Observación e inspección. 4.Análisis de información de la industria. 5.Consultar con expertos. 6.Resultados de auditorías previas en años anteriores. </vt:lpstr>
      <vt:lpstr>1. Factores relevantes de la industria, incluyendo la normatividad y regulaciones aplicables; factores externos, factores financieros, normas contables aplicables. 2. Aspectos relacionados con la naturaleza de la entidad y su negocio. 3. Políticas o bases contables sobre las cuales se reconocen y miden las transacciones. 4. Conocer el plan estratégico de la Compañía y como se realiza el control y seguimiento. 5. Medición y evolución financiera de la entidad6. 6. Comprender y evaluar la estructura del sistema de control interno de la entidad. 7. Proceso de valoración de los riesgos por parte de la entidad. 8. Sistemas de información. </vt:lpstr>
      <vt:lpstr>El auditor identificará y valorará los riesgos de incorreción material en:     1. Los estados financieros    2. Afirmaciones sobre los tipos de transacciones, saldos contables e  información a revelar.</vt:lpstr>
      <vt:lpstr>Los riesgos de incorrección material en los estados financieros se refieren a los que se relacionan de manera generalizada con los estados financieros en su conjunto y, potencialmente, afectan a varias afirmaciones.  Los riesgos en los estados financieros pueden ser originados en especial por un entorno de control deficiente (aunque dichos riesgos también pueden estar relacionados con otros factores, como condiciones económicas en declive).   El conocimiento del control interno por parte del auditor puede generar dudas sobre la posibilidad de auditar los estados financieros de una entidad.  </vt:lpstr>
      <vt:lpstr>Los riesgos de incorrección material en las afirmaciones sobre los tipos de transacciones, saldos contables e información a revelar deben tenerse en cuenta, ya que ello facilita de manera directa la determinación de la naturaleza, momento de realización y extensión de los procedimientos de auditoría posteriores relacionados con las afirmaciones que son necesarios para obtener evidencia de auditoría suficiente y adecuada.  </vt:lpstr>
      <vt:lpstr>1. Afirmaciones sobre tipos de transacciones y hechos durante el periodo objeto de auditoría.   2. Afirmaciones sobre saldos contables al cierre del periodo.  3. Afirmaciones sobre la presentación e información a revelar.</vt:lpstr>
      <vt:lpstr>Presentación de PowerPoint</vt:lpstr>
      <vt:lpstr> Para juzgar los riesgos que son significativos, el auditor considerará, al menos, lo siguiente:  1. Si se trata de un riesgo de fraude;  2. Si el riesgo está relacionado con significativos y recientes acontecimientos económicos, contables o de otra naturaleza y, en consecuencia, requiere una atención especial;  4. La complejidad de las transacciones;  5. Si el riesgo afecta a transacciones significativas con partes vinculadas;  6. El grado de subjetividad de la medición de la información financiera relacionada con el riesgo, en especial aquellas mediciones que conllevan un elevado grado de incertidumbre;  7. Si el riesgo afecta a transacciones significativas, ajenas al curso normal de los negocios de la entidad, o que, por otras razones, parecen inusuales. </vt:lpstr>
      <vt:lpstr>Presentación de PowerPoint</vt:lpstr>
      <vt:lpstr> El auditor puede juzgar que no es posible o factible obtener evidencia de auditoría suficiente y adecuada aplicando únicamente procedimientos sustantivos.   Dichos riesgos pueden estar relacionados con el registro inexacto o incompleto de tipos de transacciones o saldos contables rutinarios y significativos, cuyas características permiten a menudo un procesamiento muy automatizado con escasa o ninguna intervención manual. </vt:lpstr>
      <vt:lpstr>Ejemplos y casos prácticos de los conceptos analizados</vt:lpstr>
      <vt:lpstr> Riesgo de información: aumentan la posibilidad de errores relevantes o fraudes. La distorsión de la información es mayor en casos de fraudes que cuando hay error; por tanto, aumenta la intervención en el trabajo de auditoria donde se debe recopilar un universo que sea suficiente y que permita obtener resultados de amenazas inminentes en la detección del fraude.   Riesgo de Operación: Las fallas en el gobierno corporativo es responsable de las debilidades en los procesos, procedimientos, tecnología, recursos humanos, control interno, cambios económicos del entorno no atendidos, que afectan la continuidad de la organización por pérdidas financieras, quiebras, etc.  Riesgo de Gestión: Si la organización no cuenta con profesionales idóneos, capacitados, con experiencia en el campo, conocedores del sector, será complejo y más lento que la organización alcance sus 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 Internacional de Auditoría (NIA) 315 IDENTIFICACIÓN Y VALORACIÓN DE LOS RIESGOS DE INCORRECCIÓN MATERIAL MEDIANTE EL CONOCIMIENTO DE LA ENTIDAD Y DE SU ENTORNO</dc:title>
  <dc:creator>Laura Lisbeth Soto Flores</dc:creator>
  <cp:lastModifiedBy>Gabriel Alberto Benavides Ramírez</cp:lastModifiedBy>
  <cp:revision>34</cp:revision>
  <dcterms:created xsi:type="dcterms:W3CDTF">2022-05-14T15:19:05Z</dcterms:created>
  <dcterms:modified xsi:type="dcterms:W3CDTF">2022-05-17T06:11:40Z</dcterms:modified>
</cp:coreProperties>
</file>